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8" r:id="rId2"/>
    <p:sldId id="276" r:id="rId3"/>
    <p:sldId id="256" r:id="rId4"/>
    <p:sldId id="277" r:id="rId5"/>
    <p:sldId id="257" r:id="rId6"/>
    <p:sldId id="274" r:id="rId7"/>
    <p:sldId id="262" r:id="rId8"/>
    <p:sldId id="261" r:id="rId9"/>
    <p:sldId id="275" r:id="rId10"/>
    <p:sldId id="263" r:id="rId11"/>
    <p:sldId id="264" r:id="rId12"/>
    <p:sldId id="279" r:id="rId13"/>
    <p:sldId id="260" r:id="rId14"/>
    <p:sldId id="270" r:id="rId15"/>
    <p:sldId id="273" r:id="rId16"/>
    <p:sldId id="266" r:id="rId17"/>
  </p:sldIdLst>
  <p:sldSz cx="9144000" cy="6858000" type="screen4x3"/>
  <p:notesSz cx="6858000" cy="9144000"/>
  <p:custDataLst>
    <p:tags r:id="rId18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39" d="100"/>
          <a:sy n="39" d="100"/>
        </p:scale>
        <p:origin x="-137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gs" Target="tags/tag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FAD2A8-5067-48C5-812C-34664B57BC9E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4618996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A945AF2-00AD-4425-8421-3F9D21CEF04B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5731164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5DB5FA2-E553-4B68-B416-8C173FB874AE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5794807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6E4B6D7-BE9C-4B75-B22B-6713E3792CD4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4098929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16D9D9B-5F88-4F6A-9F85-CF8170AB45A9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0162783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4CE5DB5-9DB9-4EE6-B205-5F283DA7DD4A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377939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8CD3A2C-375B-4F83-9172-52B695BE158C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1800730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A16BA0D-DDE4-4D2E-AEB0-4EFE3ED9CE98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8468371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BEB7577-D5E6-406F-ACD3-4512747E1177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7069727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C5916AA-A810-4431-B632-CFFCC66B4598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0245705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ADB31AA-D5C5-4F13-AD85-AE24FCB22576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1814211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zh-CN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zh-CN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846A579F-F11B-4E28-B186-524BB6360531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14.gif"/><Relationship Id="rId7" Type="http://schemas.openxmlformats.org/officeDocument/2006/relationships/image" Target="../media/image1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png"/><Relationship Id="rId5" Type="http://schemas.openxmlformats.org/officeDocument/2006/relationships/image" Target="../media/image12.jpeg"/><Relationship Id="rId4" Type="http://schemas.openxmlformats.org/officeDocument/2006/relationships/image" Target="../media/image1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hyperlink" Target="U6&#21548;&#21147;/SectionA%202b.mp3" TargetMode="External"/><Relationship Id="rId4" Type="http://schemas.openxmlformats.org/officeDocument/2006/relationships/hyperlink" Target="U6&#21548;&#21147;/SectionA%202a.mp3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.baidu.com/i?ct=503316480&amp;z=0&amp;tn=baiduimagedetail&amp;word=%B5%E7%BB%B0&amp;in=17530&amp;cl=2&amp;cm=1&amp;sc=0&amp;lm=-1&amp;pn=2&amp;rn=1&amp;di=1995105936&amp;ln=2000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U6&#21548;&#21147;/SectionB%202a.mp3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hyperlink" Target="U6&#21548;&#21147;/SectionB%202b.mp3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&#22825;&#27668;&#39044;&#25253;.wav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hyperlink" Target="http://www.17vs.com/Class10/29-54-6968.html" TargetMode="External"/><Relationship Id="rId7" Type="http://schemas.openxmlformats.org/officeDocument/2006/relationships/hyperlink" Target="http://travel.qcgd.com/t2/snapshot/2005-11-14/snapshot_27438_1.html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11" Type="http://schemas.openxmlformats.org/officeDocument/2006/relationships/image" Target="../media/image8.gif"/><Relationship Id="rId5" Type="http://schemas.openxmlformats.org/officeDocument/2006/relationships/hyperlink" Target="http://desk.mop.com/html/photo/94/97/77/b_40576.html" TargetMode="External"/><Relationship Id="rId10" Type="http://schemas.openxmlformats.org/officeDocument/2006/relationships/image" Target="../media/image7.jpeg"/><Relationship Id="rId4" Type="http://schemas.openxmlformats.org/officeDocument/2006/relationships/image" Target="../media/image4.png"/><Relationship Id="rId9" Type="http://schemas.openxmlformats.org/officeDocument/2006/relationships/hyperlink" Target="http://home.jmu.edu.cn/cyh/paint/paint-b.htm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gi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jpeg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ext Box 2"/>
          <p:cNvSpPr txBox="1">
            <a:spLocks noChangeArrowheads="1"/>
          </p:cNvSpPr>
          <p:nvPr/>
        </p:nvSpPr>
        <p:spPr bwMode="auto">
          <a:xfrm>
            <a:off x="5334000" y="0"/>
            <a:ext cx="2794000" cy="6797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r>
              <a:rPr lang="zh-CN" altLang="en-US" sz="4000" b="1">
                <a:latin typeface="Times New Roman" pitchFamily="18" charset="0"/>
              </a:rPr>
              <a:t>三、</a:t>
            </a:r>
          </a:p>
          <a:p>
            <a:r>
              <a:rPr lang="en-US" altLang="zh-CN" sz="4000" b="1">
                <a:latin typeface="Times New Roman" pitchFamily="18" charset="0"/>
              </a:rPr>
              <a:t>1 su</a:t>
            </a:r>
            <a:r>
              <a:rPr lang="en-US" altLang="zh-CN" sz="4000" b="1">
                <a:solidFill>
                  <a:srgbClr val="0000FF"/>
                </a:solidFill>
                <a:latin typeface="Times New Roman" pitchFamily="18" charset="0"/>
              </a:rPr>
              <a:t>nn</a:t>
            </a:r>
            <a:r>
              <a:rPr lang="en-US" altLang="zh-CN" sz="4000" b="1">
                <a:solidFill>
                  <a:srgbClr val="FF0000"/>
                </a:solidFill>
                <a:latin typeface="Times New Roman" pitchFamily="18" charset="0"/>
              </a:rPr>
              <a:t>y</a:t>
            </a:r>
            <a:r>
              <a:rPr lang="en-US" altLang="zh-CN" sz="4000" b="1">
                <a:latin typeface="Times New Roman" pitchFamily="18" charset="0"/>
              </a:rPr>
              <a:t>  </a:t>
            </a:r>
          </a:p>
          <a:p>
            <a:r>
              <a:rPr lang="en-US" altLang="zh-CN" sz="4000" b="1">
                <a:latin typeface="Times New Roman" pitchFamily="18" charset="0"/>
              </a:rPr>
              <a:t>2 snow</a:t>
            </a:r>
            <a:r>
              <a:rPr lang="en-US" altLang="zh-CN" sz="4000" b="1">
                <a:solidFill>
                  <a:srgbClr val="FF0000"/>
                </a:solidFill>
                <a:latin typeface="Times New Roman" pitchFamily="18" charset="0"/>
              </a:rPr>
              <a:t>ing</a:t>
            </a:r>
          </a:p>
          <a:p>
            <a:r>
              <a:rPr lang="en-US" altLang="zh-CN" sz="4000" b="1">
                <a:latin typeface="Times New Roman" pitchFamily="18" charset="0"/>
              </a:rPr>
              <a:t>3 weather </a:t>
            </a:r>
          </a:p>
          <a:p>
            <a:r>
              <a:rPr lang="en-US" altLang="zh-CN" sz="4000" b="1">
                <a:latin typeface="Times New Roman" pitchFamily="18" charset="0"/>
              </a:rPr>
              <a:t>4 cook</a:t>
            </a:r>
            <a:r>
              <a:rPr lang="en-US" altLang="zh-CN" sz="4000" b="1">
                <a:solidFill>
                  <a:srgbClr val="FF0000"/>
                </a:solidFill>
                <a:latin typeface="Times New Roman" pitchFamily="18" charset="0"/>
              </a:rPr>
              <a:t>ing</a:t>
            </a:r>
          </a:p>
          <a:p>
            <a:r>
              <a:rPr lang="en-US" altLang="zh-CN" sz="4000" b="1">
                <a:latin typeface="Times New Roman" pitchFamily="18" charset="0"/>
              </a:rPr>
              <a:t>5 pretty </a:t>
            </a:r>
          </a:p>
          <a:p>
            <a:r>
              <a:rPr lang="en-US" altLang="zh-CN" sz="4000" b="1">
                <a:latin typeface="Times New Roman" pitchFamily="18" charset="0"/>
              </a:rPr>
              <a:t> 6 hot   </a:t>
            </a:r>
          </a:p>
          <a:p>
            <a:r>
              <a:rPr lang="en-US" altLang="zh-CN" sz="4000" b="1">
                <a:latin typeface="Times New Roman" pitchFamily="18" charset="0"/>
              </a:rPr>
              <a:t>7 stud</a:t>
            </a:r>
            <a:r>
              <a:rPr lang="en-US" altLang="zh-CN" sz="4000" b="1">
                <a:solidFill>
                  <a:srgbClr val="FF0000"/>
                </a:solidFill>
                <a:latin typeface="Times New Roman" pitchFamily="18" charset="0"/>
              </a:rPr>
              <a:t>ies</a:t>
            </a:r>
            <a:r>
              <a:rPr lang="en-US" altLang="zh-CN" sz="4000" b="1">
                <a:latin typeface="Times New Roman" pitchFamily="18" charset="0"/>
              </a:rPr>
              <a:t> </a:t>
            </a:r>
          </a:p>
          <a:p>
            <a:r>
              <a:rPr lang="en-US" altLang="zh-CN" sz="4000" b="1">
                <a:latin typeface="Times New Roman" pitchFamily="18" charset="0"/>
              </a:rPr>
              <a:t>8 rain</a:t>
            </a:r>
            <a:r>
              <a:rPr lang="en-US" altLang="zh-CN" sz="4000" b="1">
                <a:solidFill>
                  <a:srgbClr val="FF0000"/>
                </a:solidFill>
                <a:latin typeface="Times New Roman" pitchFamily="18" charset="0"/>
              </a:rPr>
              <a:t>ing</a:t>
            </a:r>
            <a:r>
              <a:rPr lang="en-US" altLang="zh-CN" sz="4000" b="1">
                <a:latin typeface="Times New Roman" pitchFamily="18" charset="0"/>
              </a:rPr>
              <a:t>  </a:t>
            </a:r>
          </a:p>
          <a:p>
            <a:r>
              <a:rPr lang="en-US" altLang="zh-CN" sz="4000" b="1">
                <a:latin typeface="Times New Roman" pitchFamily="18" charset="0"/>
              </a:rPr>
              <a:t>9 humid </a:t>
            </a:r>
          </a:p>
          <a:p>
            <a:r>
              <a:rPr lang="en-US" altLang="zh-CN" sz="4000" b="1">
                <a:latin typeface="Times New Roman" pitchFamily="18" charset="0"/>
              </a:rPr>
              <a:t>10 watch</a:t>
            </a:r>
            <a:r>
              <a:rPr lang="en-US" altLang="zh-CN" sz="4000" b="1">
                <a:solidFill>
                  <a:srgbClr val="FF0000"/>
                </a:solidFill>
                <a:latin typeface="Times New Roman" pitchFamily="18" charset="0"/>
              </a:rPr>
              <a:t>ing</a:t>
            </a:r>
          </a:p>
        </p:txBody>
      </p:sp>
      <p:sp>
        <p:nvSpPr>
          <p:cNvPr id="28675" name="Text Box 3"/>
          <p:cNvSpPr txBox="1">
            <a:spLocks noChangeArrowheads="1"/>
          </p:cNvSpPr>
          <p:nvPr/>
        </p:nvSpPr>
        <p:spPr bwMode="auto">
          <a:xfrm>
            <a:off x="152400" y="0"/>
            <a:ext cx="4832350" cy="6675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3600" b="1">
                <a:latin typeface="Arial Rounded MT Bold" pitchFamily="34" charset="0"/>
              </a:rPr>
              <a:t>一、</a:t>
            </a:r>
            <a:r>
              <a:rPr lang="en-US" altLang="zh-CN" sz="3600" b="1">
                <a:latin typeface="Arial Rounded MT Bold" pitchFamily="34" charset="0"/>
              </a:rPr>
              <a:t>1. snowy </a:t>
            </a:r>
          </a:p>
          <a:p>
            <a:r>
              <a:rPr lang="en-US" altLang="zh-CN" sz="3600" b="1">
                <a:latin typeface="Arial Rounded MT Bold" pitchFamily="34" charset="0"/>
              </a:rPr>
              <a:t>2. Beijing  sunny </a:t>
            </a:r>
          </a:p>
          <a:p>
            <a:r>
              <a:rPr lang="en-US" altLang="zh-CN" sz="3600" b="1">
                <a:latin typeface="Arial Rounded MT Bold" pitchFamily="34" charset="0"/>
              </a:rPr>
              <a:t>3. weather  windy    </a:t>
            </a:r>
          </a:p>
          <a:p>
            <a:r>
              <a:rPr lang="en-US" altLang="zh-CN" sz="3600" b="1">
                <a:latin typeface="Arial Rounded MT Bold" pitchFamily="34" charset="0"/>
              </a:rPr>
              <a:t>4. in  rainy    </a:t>
            </a:r>
          </a:p>
          <a:p>
            <a:r>
              <a:rPr lang="en-US" altLang="zh-CN" sz="3600" b="1">
                <a:latin typeface="Arial Rounded MT Bold" pitchFamily="34" charset="0"/>
              </a:rPr>
              <a:t>5. How is the weather</a:t>
            </a:r>
          </a:p>
          <a:p>
            <a:r>
              <a:rPr lang="en-US" altLang="zh-CN" sz="3600" b="1">
                <a:latin typeface="Arial Rounded MT Bold" pitchFamily="34" charset="0"/>
              </a:rPr>
              <a:t> in Shanghai</a:t>
            </a:r>
            <a:r>
              <a:rPr lang="zh-CN" altLang="en-US" sz="3600" b="1">
                <a:latin typeface="Arial Rounded MT Bold" pitchFamily="34" charset="0"/>
              </a:rPr>
              <a:t>？  </a:t>
            </a:r>
          </a:p>
          <a:p>
            <a:r>
              <a:rPr lang="en-US" altLang="zh-CN" sz="3600" b="1">
                <a:latin typeface="Arial Rounded MT Bold" pitchFamily="34" charset="0"/>
              </a:rPr>
              <a:t>It’s cloudy.</a:t>
            </a:r>
          </a:p>
          <a:p>
            <a:r>
              <a:rPr lang="zh-CN" altLang="en-US" sz="3600" b="1">
                <a:latin typeface="Arial Rounded MT Bold" pitchFamily="34" charset="0"/>
              </a:rPr>
              <a:t>二、</a:t>
            </a:r>
            <a:r>
              <a:rPr lang="en-US" altLang="zh-CN" sz="3600" b="1">
                <a:latin typeface="Arial Rounded MT Bold" pitchFamily="34" charset="0"/>
              </a:rPr>
              <a:t>ECFABD </a:t>
            </a:r>
          </a:p>
          <a:p>
            <a:endParaRPr lang="en-US" altLang="zh-CN" sz="3600" b="1">
              <a:latin typeface="Arial Rounded MT Bold" pitchFamily="34" charset="0"/>
            </a:endParaRPr>
          </a:p>
          <a:p>
            <a:r>
              <a:rPr lang="zh-CN" altLang="en-US" sz="3600" b="1">
                <a:latin typeface="Arial Rounded MT Bold" pitchFamily="34" charset="0"/>
              </a:rPr>
              <a:t>四 </a:t>
            </a:r>
            <a:r>
              <a:rPr lang="en-US" altLang="zh-CN" sz="3600" b="1">
                <a:latin typeface="Arial Rounded MT Bold" pitchFamily="34" charset="0"/>
              </a:rPr>
              <a:t>. BBBCA   BDABC</a:t>
            </a:r>
          </a:p>
          <a:p>
            <a:r>
              <a:rPr lang="en-US" altLang="zh-CN" sz="3600" b="1">
                <a:latin typeface="Arial Rounded MT Bold" pitchFamily="34" charset="0"/>
              </a:rPr>
              <a:t> </a:t>
            </a:r>
            <a:r>
              <a:rPr lang="zh-CN" altLang="en-US" sz="3600" b="1">
                <a:latin typeface="Arial Rounded MT Bold" pitchFamily="34" charset="0"/>
              </a:rPr>
              <a:t>五</a:t>
            </a:r>
            <a:r>
              <a:rPr lang="en-US" altLang="zh-CN" sz="3600" b="1">
                <a:latin typeface="Arial Rounded MT Bold" pitchFamily="34" charset="0"/>
              </a:rPr>
              <a:t>.TFFTF  </a:t>
            </a:r>
          </a:p>
          <a:p>
            <a:endParaRPr lang="en-US" altLang="zh-CN" sz="3600" b="1">
              <a:latin typeface="Arial Rounded MT Bold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86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86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Text Box 3"/>
          <p:cNvSpPr txBox="1">
            <a:spLocks noChangeArrowheads="1"/>
          </p:cNvSpPr>
          <p:nvPr/>
        </p:nvSpPr>
        <p:spPr bwMode="auto">
          <a:xfrm>
            <a:off x="179388" y="3625850"/>
            <a:ext cx="2700337" cy="277495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200" b="1" i="1">
                <a:solidFill>
                  <a:srgbClr val="FFFF00"/>
                </a:solidFill>
              </a:rPr>
              <a:t>Tom</a:t>
            </a:r>
          </a:p>
          <a:p>
            <a:pPr>
              <a:spcBef>
                <a:spcPct val="50000"/>
              </a:spcBef>
            </a:pPr>
            <a:r>
              <a:rPr lang="en-US" altLang="zh-CN" sz="3200" b="1" i="1">
                <a:solidFill>
                  <a:srgbClr val="FFFF00"/>
                </a:solidFill>
              </a:rPr>
              <a:t>raining and </a:t>
            </a:r>
          </a:p>
          <a:p>
            <a:pPr>
              <a:spcBef>
                <a:spcPct val="50000"/>
              </a:spcBef>
            </a:pPr>
            <a:r>
              <a:rPr lang="en-US" altLang="zh-CN" sz="3200" b="1" i="1">
                <a:solidFill>
                  <a:srgbClr val="FFFF00"/>
                </a:solidFill>
              </a:rPr>
              <a:t>   humid</a:t>
            </a:r>
          </a:p>
          <a:p>
            <a:pPr>
              <a:spcBef>
                <a:spcPct val="50000"/>
              </a:spcBef>
            </a:pPr>
            <a:r>
              <a:rPr lang="en-US" altLang="zh-CN" sz="3200" b="1" i="1">
                <a:solidFill>
                  <a:srgbClr val="FFFF00"/>
                </a:solidFill>
              </a:rPr>
              <a:t>at home</a:t>
            </a:r>
          </a:p>
        </p:txBody>
      </p:sp>
      <p:sp>
        <p:nvSpPr>
          <p:cNvPr id="12292" name="Text Box 4"/>
          <p:cNvSpPr txBox="1">
            <a:spLocks noChangeArrowheads="1"/>
          </p:cNvSpPr>
          <p:nvPr/>
        </p:nvSpPr>
        <p:spPr bwMode="auto">
          <a:xfrm>
            <a:off x="3124200" y="727075"/>
            <a:ext cx="6019800" cy="5743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70000"/>
              </a:lnSpc>
              <a:spcBef>
                <a:spcPct val="50000"/>
              </a:spcBef>
            </a:pPr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</a:rPr>
              <a:t>A: Hello, this is ...</a:t>
            </a:r>
          </a:p>
          <a:p>
            <a:pPr>
              <a:lnSpc>
                <a:spcPct val="70000"/>
              </a:lnSpc>
              <a:spcBef>
                <a:spcPct val="50000"/>
              </a:spcBef>
            </a:pPr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</a:rPr>
              <a:t>     Is that Tom?</a:t>
            </a:r>
          </a:p>
          <a:p>
            <a:pPr>
              <a:lnSpc>
                <a:spcPct val="70000"/>
              </a:lnSpc>
              <a:spcBef>
                <a:spcPct val="50000"/>
              </a:spcBef>
            </a:pPr>
            <a:r>
              <a:rPr lang="en-US" altLang="zh-CN" sz="3600" b="1">
                <a:latin typeface="Times New Roman" pitchFamily="18" charset="0"/>
              </a:rPr>
              <a:t>B: Yes, it is. This is Tom.</a:t>
            </a:r>
          </a:p>
          <a:p>
            <a:pPr>
              <a:lnSpc>
                <a:spcPct val="70000"/>
              </a:lnSpc>
              <a:spcBef>
                <a:spcPct val="50000"/>
              </a:spcBef>
            </a:pPr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</a:rPr>
              <a:t>A: How’s it going?</a:t>
            </a:r>
          </a:p>
          <a:p>
            <a:pPr>
              <a:lnSpc>
                <a:spcPct val="70000"/>
              </a:lnSpc>
              <a:spcBef>
                <a:spcPct val="50000"/>
              </a:spcBef>
            </a:pPr>
            <a:r>
              <a:rPr lang="en-US" altLang="zh-CN" sz="3600" b="1">
                <a:latin typeface="Times New Roman" pitchFamily="18" charset="0"/>
              </a:rPr>
              <a:t>B: Not bad.</a:t>
            </a:r>
          </a:p>
          <a:p>
            <a:pPr>
              <a:lnSpc>
                <a:spcPct val="70000"/>
              </a:lnSpc>
              <a:spcBef>
                <a:spcPct val="50000"/>
              </a:spcBef>
            </a:pPr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</a:rPr>
              <a:t>A: How’s the weather there?</a:t>
            </a:r>
          </a:p>
          <a:p>
            <a:pPr>
              <a:lnSpc>
                <a:spcPct val="70000"/>
              </a:lnSpc>
              <a:spcBef>
                <a:spcPct val="50000"/>
              </a:spcBef>
            </a:pPr>
            <a:r>
              <a:rPr lang="en-US" altLang="zh-CN" sz="3600" b="1">
                <a:latin typeface="Times New Roman" pitchFamily="18" charset="0"/>
              </a:rPr>
              <a:t>B: It’s raining and humid.</a:t>
            </a:r>
          </a:p>
          <a:p>
            <a:pPr>
              <a:lnSpc>
                <a:spcPct val="70000"/>
              </a:lnSpc>
              <a:spcBef>
                <a:spcPct val="50000"/>
              </a:spcBef>
            </a:pPr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</a:rPr>
              <a:t>A: So, What are you doing?</a:t>
            </a:r>
          </a:p>
          <a:p>
            <a:pPr>
              <a:lnSpc>
                <a:spcPct val="70000"/>
              </a:lnSpc>
              <a:spcBef>
                <a:spcPct val="50000"/>
              </a:spcBef>
            </a:pPr>
            <a:r>
              <a:rPr lang="en-US" altLang="zh-CN" sz="3600" b="1">
                <a:latin typeface="Times New Roman" pitchFamily="18" charset="0"/>
              </a:rPr>
              <a:t>B: I’m watching TV at home.</a:t>
            </a:r>
          </a:p>
        </p:txBody>
      </p:sp>
      <p:pic>
        <p:nvPicPr>
          <p:cNvPr id="12293" name="Picture 5" descr="watchtv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6200"/>
            <a:ext cx="2732088" cy="274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4" name="Picture 6" descr="pic085_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279" r="22720"/>
          <a:stretch>
            <a:fillRect/>
          </a:stretch>
        </p:blipFill>
        <p:spPr bwMode="auto">
          <a:xfrm>
            <a:off x="228600" y="2362200"/>
            <a:ext cx="1295400" cy="1235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122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1229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1229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1229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1229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1229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1" dur="500"/>
                                        <p:tgtEl>
                                          <p:spTgt spid="1229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 nodeType="clickPar">
                      <p:stCondLst>
                        <p:cond delay="indefinite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6" dur="500"/>
                                        <p:tgtEl>
                                          <p:spTgt spid="1229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1" dur="500"/>
                                        <p:tgtEl>
                                          <p:spTgt spid="1229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2"/>
          <p:cNvSpPr txBox="1">
            <a:spLocks noChangeArrowheads="1"/>
          </p:cNvSpPr>
          <p:nvPr/>
        </p:nvSpPr>
        <p:spPr bwMode="auto">
          <a:xfrm>
            <a:off x="250825" y="3933825"/>
            <a:ext cx="2700338" cy="2579688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90000"/>
              </a:lnSpc>
              <a:spcBef>
                <a:spcPct val="50000"/>
              </a:spcBef>
            </a:pPr>
            <a:r>
              <a:rPr lang="en-US" altLang="zh-CN" sz="3200" b="1" i="1">
                <a:solidFill>
                  <a:srgbClr val="FFFF00"/>
                </a:solidFill>
              </a:rPr>
              <a:t>Jenny</a:t>
            </a:r>
          </a:p>
          <a:p>
            <a:pPr>
              <a:lnSpc>
                <a:spcPct val="90000"/>
              </a:lnSpc>
              <a:spcBef>
                <a:spcPct val="50000"/>
              </a:spcBef>
            </a:pPr>
            <a:r>
              <a:rPr lang="en-US" altLang="zh-CN" sz="3200" b="1" i="1">
                <a:solidFill>
                  <a:srgbClr val="FFFF00"/>
                </a:solidFill>
              </a:rPr>
              <a:t>sunny and </a:t>
            </a:r>
          </a:p>
          <a:p>
            <a:pPr>
              <a:lnSpc>
                <a:spcPct val="90000"/>
              </a:lnSpc>
              <a:spcBef>
                <a:spcPct val="50000"/>
              </a:spcBef>
            </a:pPr>
            <a:r>
              <a:rPr lang="en-US" altLang="zh-CN" sz="3200" b="1" i="1">
                <a:solidFill>
                  <a:srgbClr val="FFFF00"/>
                </a:solidFill>
              </a:rPr>
              <a:t>very hot</a:t>
            </a:r>
          </a:p>
          <a:p>
            <a:pPr>
              <a:lnSpc>
                <a:spcPct val="90000"/>
              </a:lnSpc>
              <a:spcBef>
                <a:spcPct val="50000"/>
              </a:spcBef>
            </a:pPr>
            <a:r>
              <a:rPr lang="en-US" altLang="zh-CN" sz="3200" b="1" i="1">
                <a:solidFill>
                  <a:srgbClr val="FFFF00"/>
                </a:solidFill>
              </a:rPr>
              <a:t>at the party</a:t>
            </a:r>
          </a:p>
        </p:txBody>
      </p:sp>
      <p:sp>
        <p:nvSpPr>
          <p:cNvPr id="13315" name="Text Box 3"/>
          <p:cNvSpPr txBox="1">
            <a:spLocks noChangeArrowheads="1"/>
          </p:cNvSpPr>
          <p:nvPr/>
        </p:nvSpPr>
        <p:spPr bwMode="auto">
          <a:xfrm>
            <a:off x="3492500" y="549275"/>
            <a:ext cx="6838950" cy="5084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70000"/>
              </a:lnSpc>
              <a:spcBef>
                <a:spcPct val="50000"/>
              </a:spcBef>
            </a:pPr>
            <a:r>
              <a:rPr lang="en-US" altLang="zh-CN" sz="3600" b="1" i="1">
                <a:solidFill>
                  <a:srgbClr val="0000FF"/>
                </a:solidFill>
                <a:latin typeface="Times New Roman" pitchFamily="18" charset="0"/>
              </a:rPr>
              <a:t>--Hello, is that Jenny?</a:t>
            </a:r>
          </a:p>
          <a:p>
            <a:pPr>
              <a:lnSpc>
                <a:spcPct val="70000"/>
              </a:lnSpc>
              <a:spcBef>
                <a:spcPct val="50000"/>
              </a:spcBef>
            </a:pPr>
            <a:r>
              <a:rPr lang="en-US" altLang="zh-CN" sz="3600" b="1" i="1">
                <a:solidFill>
                  <a:srgbClr val="FF0000"/>
                </a:solidFill>
                <a:latin typeface="Times New Roman" pitchFamily="18" charset="0"/>
              </a:rPr>
              <a:t>--Yes, it is. </a:t>
            </a:r>
          </a:p>
          <a:p>
            <a:pPr>
              <a:lnSpc>
                <a:spcPct val="70000"/>
              </a:lnSpc>
              <a:spcBef>
                <a:spcPct val="50000"/>
              </a:spcBef>
            </a:pPr>
            <a:r>
              <a:rPr lang="en-US" altLang="zh-CN" sz="3600" b="1" i="1">
                <a:solidFill>
                  <a:srgbClr val="0000FF"/>
                </a:solidFill>
                <a:latin typeface="Times New Roman" pitchFamily="18" charset="0"/>
              </a:rPr>
              <a:t>--How is it going?</a:t>
            </a:r>
          </a:p>
          <a:p>
            <a:pPr>
              <a:lnSpc>
                <a:spcPct val="70000"/>
              </a:lnSpc>
              <a:spcBef>
                <a:spcPct val="50000"/>
              </a:spcBef>
            </a:pPr>
            <a:r>
              <a:rPr lang="en-US" altLang="zh-CN" sz="3600" b="1" i="1">
                <a:solidFill>
                  <a:srgbClr val="FF0000"/>
                </a:solidFill>
                <a:latin typeface="Times New Roman" pitchFamily="18" charset="0"/>
              </a:rPr>
              <a:t>--Pretty good.</a:t>
            </a:r>
          </a:p>
          <a:p>
            <a:pPr>
              <a:lnSpc>
                <a:spcPct val="70000"/>
              </a:lnSpc>
              <a:spcBef>
                <a:spcPct val="50000"/>
              </a:spcBef>
            </a:pPr>
            <a:r>
              <a:rPr lang="en-US" altLang="zh-CN" sz="3600" b="1" i="1">
                <a:solidFill>
                  <a:srgbClr val="0000FF"/>
                </a:solidFill>
                <a:latin typeface="Times New Roman" pitchFamily="18" charset="0"/>
              </a:rPr>
              <a:t>--How is the weather?</a:t>
            </a:r>
          </a:p>
          <a:p>
            <a:pPr>
              <a:lnSpc>
                <a:spcPct val="70000"/>
              </a:lnSpc>
              <a:spcBef>
                <a:spcPct val="50000"/>
              </a:spcBef>
            </a:pPr>
            <a:r>
              <a:rPr lang="en-US" altLang="zh-CN" sz="3600" b="1" i="1">
                <a:solidFill>
                  <a:srgbClr val="FF0000"/>
                </a:solidFill>
                <a:latin typeface="Times New Roman" pitchFamily="18" charset="0"/>
              </a:rPr>
              <a:t>--It’s sunny and very hot.</a:t>
            </a:r>
          </a:p>
          <a:p>
            <a:pPr>
              <a:lnSpc>
                <a:spcPct val="70000"/>
              </a:lnSpc>
              <a:spcBef>
                <a:spcPct val="50000"/>
              </a:spcBef>
            </a:pPr>
            <a:r>
              <a:rPr lang="en-US" altLang="zh-CN" sz="3600" b="1" i="1">
                <a:solidFill>
                  <a:srgbClr val="0000FF"/>
                </a:solidFill>
                <a:latin typeface="Times New Roman" pitchFamily="18" charset="0"/>
              </a:rPr>
              <a:t>--What are you doing?</a:t>
            </a:r>
          </a:p>
          <a:p>
            <a:pPr>
              <a:lnSpc>
                <a:spcPct val="70000"/>
              </a:lnSpc>
              <a:spcBef>
                <a:spcPct val="50000"/>
              </a:spcBef>
            </a:pPr>
            <a:r>
              <a:rPr lang="en-US" altLang="zh-CN" sz="3600" b="1" i="1">
                <a:solidFill>
                  <a:srgbClr val="FF0000"/>
                </a:solidFill>
                <a:latin typeface="Times New Roman" pitchFamily="18" charset="0"/>
              </a:rPr>
              <a:t>--I’m singing at the party.</a:t>
            </a:r>
          </a:p>
        </p:txBody>
      </p:sp>
      <p:pic>
        <p:nvPicPr>
          <p:cNvPr id="13316" name="Picture 4" descr="singi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059113" cy="2417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7" name="Picture 5" descr="pic095_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2708275"/>
            <a:ext cx="2016125" cy="11541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33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33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133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1331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cook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4648200"/>
            <a:ext cx="2286000" cy="1557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69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188913"/>
            <a:ext cx="1562100" cy="1584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9700" name="Text Box 4"/>
          <p:cNvSpPr txBox="1">
            <a:spLocks noChangeArrowheads="1"/>
          </p:cNvSpPr>
          <p:nvPr/>
        </p:nvSpPr>
        <p:spPr bwMode="auto">
          <a:xfrm>
            <a:off x="250825" y="1793875"/>
            <a:ext cx="2087563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4400" b="1" i="1">
                <a:solidFill>
                  <a:srgbClr val="FF0066"/>
                </a:solidFill>
              </a:rPr>
              <a:t>-2-3</a:t>
            </a:r>
            <a:r>
              <a:rPr lang="en-US" altLang="zh-CN" sz="5400" b="1" i="1"/>
              <a:t> </a:t>
            </a:r>
            <a:r>
              <a:rPr lang="en-US" altLang="zh-CN" sz="4400" b="1" i="1">
                <a:solidFill>
                  <a:srgbClr val="FF0066"/>
                </a:solidFill>
              </a:rPr>
              <a:t>℃</a:t>
            </a:r>
          </a:p>
        </p:txBody>
      </p:sp>
      <p:sp>
        <p:nvSpPr>
          <p:cNvPr id="29701" name="Text Box 5"/>
          <p:cNvSpPr txBox="1">
            <a:spLocks noChangeArrowheads="1"/>
          </p:cNvSpPr>
          <p:nvPr/>
        </p:nvSpPr>
        <p:spPr bwMode="auto">
          <a:xfrm>
            <a:off x="611188" y="2852738"/>
            <a:ext cx="12636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3600" b="1">
                <a:latin typeface="Times New Roman" pitchFamily="18" charset="0"/>
              </a:rPr>
              <a:t>John </a:t>
            </a:r>
          </a:p>
        </p:txBody>
      </p:sp>
      <p:pic>
        <p:nvPicPr>
          <p:cNvPr id="29702" name="Picture 6" descr="qq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3657600"/>
            <a:ext cx="1655763" cy="854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703" name="Picture 7" descr="qq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7600" y="2667000"/>
            <a:ext cx="1600200" cy="9159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9704" name="Text Box 8"/>
          <p:cNvSpPr txBox="1">
            <a:spLocks noChangeArrowheads="1"/>
          </p:cNvSpPr>
          <p:nvPr/>
        </p:nvSpPr>
        <p:spPr bwMode="auto">
          <a:xfrm>
            <a:off x="2819400" y="3581400"/>
            <a:ext cx="2700338" cy="277495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200" b="1" i="1">
                <a:solidFill>
                  <a:srgbClr val="FFFF00"/>
                </a:solidFill>
              </a:rPr>
              <a:t>Tom</a:t>
            </a:r>
          </a:p>
          <a:p>
            <a:pPr>
              <a:spcBef>
                <a:spcPct val="50000"/>
              </a:spcBef>
            </a:pPr>
            <a:r>
              <a:rPr lang="en-US" altLang="zh-CN" sz="3200" b="1" i="1">
                <a:solidFill>
                  <a:srgbClr val="FFFF00"/>
                </a:solidFill>
              </a:rPr>
              <a:t>raining and </a:t>
            </a:r>
          </a:p>
          <a:p>
            <a:pPr>
              <a:spcBef>
                <a:spcPct val="50000"/>
              </a:spcBef>
            </a:pPr>
            <a:r>
              <a:rPr lang="en-US" altLang="zh-CN" sz="3200" b="1" i="1">
                <a:solidFill>
                  <a:srgbClr val="FFFF00"/>
                </a:solidFill>
              </a:rPr>
              <a:t>   humid</a:t>
            </a:r>
          </a:p>
          <a:p>
            <a:pPr>
              <a:spcBef>
                <a:spcPct val="50000"/>
              </a:spcBef>
            </a:pPr>
            <a:r>
              <a:rPr lang="en-US" altLang="zh-CN" sz="3200" b="1" i="1">
                <a:solidFill>
                  <a:srgbClr val="FFFF00"/>
                </a:solidFill>
              </a:rPr>
              <a:t>at home</a:t>
            </a:r>
          </a:p>
        </p:txBody>
      </p:sp>
      <p:pic>
        <p:nvPicPr>
          <p:cNvPr id="29705" name="Picture 9" descr="watchtv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1800" y="0"/>
            <a:ext cx="2732088" cy="274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9706" name="Text Box 10"/>
          <p:cNvSpPr txBox="1">
            <a:spLocks noChangeArrowheads="1"/>
          </p:cNvSpPr>
          <p:nvPr/>
        </p:nvSpPr>
        <p:spPr bwMode="auto">
          <a:xfrm>
            <a:off x="6335713" y="3933825"/>
            <a:ext cx="2700337" cy="2579688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90000"/>
              </a:lnSpc>
              <a:spcBef>
                <a:spcPct val="50000"/>
              </a:spcBef>
            </a:pPr>
            <a:r>
              <a:rPr lang="en-US" altLang="zh-CN" sz="3200" b="1" i="1">
                <a:solidFill>
                  <a:srgbClr val="FFFF00"/>
                </a:solidFill>
              </a:rPr>
              <a:t>Jenny</a:t>
            </a:r>
          </a:p>
          <a:p>
            <a:pPr>
              <a:lnSpc>
                <a:spcPct val="90000"/>
              </a:lnSpc>
              <a:spcBef>
                <a:spcPct val="50000"/>
              </a:spcBef>
            </a:pPr>
            <a:r>
              <a:rPr lang="en-US" altLang="zh-CN" sz="3200" b="1" i="1">
                <a:solidFill>
                  <a:srgbClr val="FFFF00"/>
                </a:solidFill>
              </a:rPr>
              <a:t>sunny and </a:t>
            </a:r>
          </a:p>
          <a:p>
            <a:pPr>
              <a:lnSpc>
                <a:spcPct val="90000"/>
              </a:lnSpc>
              <a:spcBef>
                <a:spcPct val="50000"/>
              </a:spcBef>
            </a:pPr>
            <a:r>
              <a:rPr lang="en-US" altLang="zh-CN" sz="3200" b="1" i="1">
                <a:solidFill>
                  <a:srgbClr val="FFFF00"/>
                </a:solidFill>
              </a:rPr>
              <a:t>very hot</a:t>
            </a:r>
          </a:p>
          <a:p>
            <a:pPr>
              <a:lnSpc>
                <a:spcPct val="90000"/>
              </a:lnSpc>
              <a:spcBef>
                <a:spcPct val="50000"/>
              </a:spcBef>
            </a:pPr>
            <a:r>
              <a:rPr lang="en-US" altLang="zh-CN" sz="3200" b="1" i="1">
                <a:solidFill>
                  <a:srgbClr val="FFFF00"/>
                </a:solidFill>
              </a:rPr>
              <a:t>at the party</a:t>
            </a:r>
          </a:p>
        </p:txBody>
      </p:sp>
      <p:pic>
        <p:nvPicPr>
          <p:cNvPr id="29707" name="Picture 11" descr="singi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888" y="0"/>
            <a:ext cx="3059112" cy="2417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708" name="Picture 12" descr="pic095_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8738" y="2708275"/>
            <a:ext cx="2016125" cy="11541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9709" name="Line 13"/>
          <p:cNvSpPr>
            <a:spLocks noChangeShapeType="1"/>
          </p:cNvSpPr>
          <p:nvPr/>
        </p:nvSpPr>
        <p:spPr bwMode="auto">
          <a:xfrm>
            <a:off x="2590800" y="0"/>
            <a:ext cx="0" cy="6858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9710" name="Line 14"/>
          <p:cNvSpPr>
            <a:spLocks noChangeShapeType="1"/>
          </p:cNvSpPr>
          <p:nvPr/>
        </p:nvSpPr>
        <p:spPr bwMode="auto">
          <a:xfrm>
            <a:off x="6019800" y="0"/>
            <a:ext cx="0" cy="6858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pic_16221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559" t="13074" r="5913" b="69302"/>
          <a:stretch>
            <a:fillRect/>
          </a:stretch>
        </p:blipFill>
        <p:spPr bwMode="auto">
          <a:xfrm>
            <a:off x="381000" y="3048000"/>
            <a:ext cx="8534400" cy="2378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219" name="Text Box 3"/>
          <p:cNvSpPr txBox="1">
            <a:spLocks noChangeArrowheads="1"/>
          </p:cNvSpPr>
          <p:nvPr/>
        </p:nvSpPr>
        <p:spPr bwMode="auto">
          <a:xfrm>
            <a:off x="539750" y="1195388"/>
            <a:ext cx="8064500" cy="1463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altLang="zh-CN" sz="3600" b="1" i="1">
                <a:solidFill>
                  <a:srgbClr val="FF3300"/>
                </a:solidFill>
                <a:latin typeface="Times New Roman" pitchFamily="18" charset="0"/>
              </a:rPr>
              <a:t>A:</a:t>
            </a:r>
            <a:r>
              <a:rPr lang="en-US" altLang="zh-CN" sz="3600" b="1" i="1">
                <a:latin typeface="Times New Roman" pitchFamily="18" charset="0"/>
              </a:rPr>
              <a:t> </a:t>
            </a:r>
            <a:r>
              <a:rPr lang="en-US" altLang="zh-CN" sz="3600" b="1" i="1">
                <a:solidFill>
                  <a:srgbClr val="0000FF"/>
                </a:solidFill>
                <a:latin typeface="Times New Roman" pitchFamily="18" charset="0"/>
              </a:rPr>
              <a:t>What’s Uncle Joe doing?</a:t>
            </a:r>
          </a:p>
          <a:p>
            <a:pPr eaLnBrk="0" hangingPunct="0">
              <a:spcBef>
                <a:spcPct val="50000"/>
              </a:spcBef>
            </a:pPr>
            <a:r>
              <a:rPr lang="en-US" altLang="zh-CN" sz="3600" b="1" i="1">
                <a:solidFill>
                  <a:srgbClr val="FF3300"/>
                </a:solidFill>
                <a:latin typeface="Times New Roman" pitchFamily="18" charset="0"/>
              </a:rPr>
              <a:t>B:</a:t>
            </a:r>
            <a:r>
              <a:rPr lang="en-US" altLang="zh-CN" sz="3600" b="1" i="1">
                <a:latin typeface="Times New Roman" pitchFamily="18" charset="0"/>
              </a:rPr>
              <a:t> </a:t>
            </a:r>
            <a:r>
              <a:rPr lang="en-US" altLang="zh-CN" sz="3600" b="1" i="1">
                <a:solidFill>
                  <a:srgbClr val="0000FF"/>
                </a:solidFill>
                <a:latin typeface="Times New Roman" pitchFamily="18" charset="0"/>
              </a:rPr>
              <a:t>He’s playing basketball.</a:t>
            </a:r>
          </a:p>
        </p:txBody>
      </p:sp>
      <p:sp>
        <p:nvSpPr>
          <p:cNvPr id="9220" name="Text Box 4"/>
          <p:cNvSpPr txBox="1">
            <a:spLocks noChangeArrowheads="1"/>
          </p:cNvSpPr>
          <p:nvPr/>
        </p:nvSpPr>
        <p:spPr bwMode="auto">
          <a:xfrm>
            <a:off x="515938" y="3748088"/>
            <a:ext cx="1008062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 b="1">
                <a:solidFill>
                  <a:srgbClr val="FF3300"/>
                </a:solidFill>
              </a:rPr>
              <a:t>2</a:t>
            </a:r>
          </a:p>
        </p:txBody>
      </p:sp>
      <p:sp>
        <p:nvSpPr>
          <p:cNvPr id="9221" name="Text Box 5"/>
          <p:cNvSpPr txBox="1">
            <a:spLocks noChangeArrowheads="1"/>
          </p:cNvSpPr>
          <p:nvPr/>
        </p:nvSpPr>
        <p:spPr bwMode="auto">
          <a:xfrm>
            <a:off x="5468938" y="3671888"/>
            <a:ext cx="1008062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 b="1">
                <a:solidFill>
                  <a:srgbClr val="FF3300"/>
                </a:solidFill>
              </a:rPr>
              <a:t>4</a:t>
            </a:r>
          </a:p>
        </p:txBody>
      </p:sp>
      <p:sp>
        <p:nvSpPr>
          <p:cNvPr id="9222" name="Text Box 6"/>
          <p:cNvSpPr txBox="1">
            <a:spLocks noChangeArrowheads="1"/>
          </p:cNvSpPr>
          <p:nvPr/>
        </p:nvSpPr>
        <p:spPr bwMode="auto">
          <a:xfrm>
            <a:off x="3640138" y="4662488"/>
            <a:ext cx="1008062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 b="1">
                <a:solidFill>
                  <a:srgbClr val="FF3300"/>
                </a:solidFill>
              </a:rPr>
              <a:t>3</a:t>
            </a:r>
          </a:p>
        </p:txBody>
      </p:sp>
      <p:sp>
        <p:nvSpPr>
          <p:cNvPr id="9223" name="Text Box 7"/>
          <p:cNvSpPr txBox="1">
            <a:spLocks noChangeArrowheads="1"/>
          </p:cNvSpPr>
          <p:nvPr/>
        </p:nvSpPr>
        <p:spPr bwMode="auto">
          <a:xfrm>
            <a:off x="7229475" y="5410200"/>
            <a:ext cx="1990725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200" b="1">
                <a:solidFill>
                  <a:srgbClr val="0000FF"/>
                </a:solidFill>
                <a:latin typeface="Times New Roman" pitchFamily="18" charset="0"/>
              </a:rPr>
              <a:t>Uncle Joe</a:t>
            </a:r>
          </a:p>
        </p:txBody>
      </p:sp>
      <p:sp>
        <p:nvSpPr>
          <p:cNvPr id="9224" name="Text Box 8"/>
          <p:cNvSpPr txBox="1">
            <a:spLocks noChangeArrowheads="1"/>
          </p:cNvSpPr>
          <p:nvPr/>
        </p:nvSpPr>
        <p:spPr bwMode="auto">
          <a:xfrm>
            <a:off x="228600" y="5392738"/>
            <a:ext cx="2447925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 b="1">
                <a:solidFill>
                  <a:srgbClr val="0000FF"/>
                </a:solidFill>
                <a:latin typeface="Times New Roman" pitchFamily="18" charset="0"/>
              </a:rPr>
              <a:t>Aunt Sarah</a:t>
            </a:r>
          </a:p>
        </p:txBody>
      </p:sp>
      <p:sp>
        <p:nvSpPr>
          <p:cNvPr id="9225" name="Text Box 9"/>
          <p:cNvSpPr txBox="1">
            <a:spLocks noChangeArrowheads="1"/>
          </p:cNvSpPr>
          <p:nvPr/>
        </p:nvSpPr>
        <p:spPr bwMode="auto">
          <a:xfrm>
            <a:off x="3581400" y="5378450"/>
            <a:ext cx="12192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200" b="1">
                <a:solidFill>
                  <a:srgbClr val="0000FF"/>
                </a:solidFill>
                <a:latin typeface="Times New Roman" pitchFamily="18" charset="0"/>
              </a:rPr>
              <a:t>Mary</a:t>
            </a:r>
          </a:p>
        </p:txBody>
      </p:sp>
      <p:sp>
        <p:nvSpPr>
          <p:cNvPr id="9226" name="Text Box 10"/>
          <p:cNvSpPr txBox="1">
            <a:spLocks noChangeArrowheads="1"/>
          </p:cNvSpPr>
          <p:nvPr/>
        </p:nvSpPr>
        <p:spPr bwMode="auto">
          <a:xfrm>
            <a:off x="5562600" y="5334000"/>
            <a:ext cx="12954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600" b="1">
                <a:solidFill>
                  <a:srgbClr val="0000FF"/>
                </a:solidFill>
                <a:latin typeface="Times New Roman" pitchFamily="18" charset="0"/>
              </a:rPr>
              <a:t>Jeff</a:t>
            </a:r>
          </a:p>
        </p:txBody>
      </p:sp>
      <p:sp>
        <p:nvSpPr>
          <p:cNvPr id="9227" name="Text Box 11"/>
          <p:cNvSpPr txBox="1">
            <a:spLocks noChangeArrowheads="1"/>
          </p:cNvSpPr>
          <p:nvPr/>
        </p:nvSpPr>
        <p:spPr bwMode="auto">
          <a:xfrm>
            <a:off x="395288" y="44450"/>
            <a:ext cx="2728912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5400" b="1" i="1">
                <a:solidFill>
                  <a:srgbClr val="FF3300"/>
                </a:solidFill>
                <a:hlinkClick r:id="rId4" action="ppaction://hlinkfile"/>
              </a:rPr>
              <a:t>P32 2a</a:t>
            </a:r>
            <a:endParaRPr lang="en-US" altLang="zh-CN" sz="5400" b="1" i="1">
              <a:solidFill>
                <a:srgbClr val="FF3300"/>
              </a:solidFill>
            </a:endParaRPr>
          </a:p>
        </p:txBody>
      </p:sp>
      <p:pic>
        <p:nvPicPr>
          <p:cNvPr id="9228" name="Picture 12" descr="pic_16221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24" t="13074" r="81322" b="69302"/>
          <a:stretch>
            <a:fillRect/>
          </a:stretch>
        </p:blipFill>
        <p:spPr bwMode="auto">
          <a:xfrm>
            <a:off x="7086600" y="228600"/>
            <a:ext cx="1600200" cy="2378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229" name="Text Box 13"/>
          <p:cNvSpPr txBox="1">
            <a:spLocks noChangeArrowheads="1"/>
          </p:cNvSpPr>
          <p:nvPr/>
        </p:nvSpPr>
        <p:spPr bwMode="auto">
          <a:xfrm>
            <a:off x="5791200" y="311150"/>
            <a:ext cx="13271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3600" b="1"/>
              <a:t>Scott</a:t>
            </a:r>
          </a:p>
        </p:txBody>
      </p:sp>
      <p:sp>
        <p:nvSpPr>
          <p:cNvPr id="9230" name="Text Box 14"/>
          <p:cNvSpPr txBox="1">
            <a:spLocks noChangeArrowheads="1"/>
          </p:cNvSpPr>
          <p:nvPr/>
        </p:nvSpPr>
        <p:spPr bwMode="auto">
          <a:xfrm>
            <a:off x="2209800" y="5334000"/>
            <a:ext cx="13779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3600" b="1"/>
              <a:t>Lucy </a:t>
            </a:r>
          </a:p>
        </p:txBody>
      </p:sp>
      <p:sp>
        <p:nvSpPr>
          <p:cNvPr id="9232" name="Rectangle 16"/>
          <p:cNvSpPr>
            <a:spLocks noChangeArrowheads="1"/>
          </p:cNvSpPr>
          <p:nvPr/>
        </p:nvSpPr>
        <p:spPr bwMode="auto">
          <a:xfrm>
            <a:off x="3581400" y="0"/>
            <a:ext cx="98425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5400" b="1" i="1">
                <a:solidFill>
                  <a:srgbClr val="FF3300"/>
                </a:solidFill>
                <a:hlinkClick r:id="rId5" action="ppaction://hlinkfile"/>
              </a:rPr>
              <a:t>2b</a:t>
            </a:r>
            <a:endParaRPr lang="en-US" altLang="zh-CN" sz="5400" b="1" i="1">
              <a:solidFill>
                <a:srgbClr val="FF33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9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9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92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92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9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500"/>
                                        <p:tgtEl>
                                          <p:spTgt spid="9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9" grpId="0"/>
      <p:bldP spid="9220" grpId="0"/>
      <p:bldP spid="9221" grpId="0"/>
      <p:bldP spid="9222" grpId="0"/>
      <p:bldP spid="9223" grpId="0"/>
      <p:bldP spid="9224" grpId="0"/>
      <p:bldP spid="9225" grpId="0"/>
      <p:bldP spid="922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3" name="Text Box 7"/>
          <p:cNvSpPr txBox="1">
            <a:spLocks noChangeArrowheads="1"/>
          </p:cNvSpPr>
          <p:nvPr/>
        </p:nvSpPr>
        <p:spPr bwMode="auto">
          <a:xfrm>
            <a:off x="0" y="1981200"/>
            <a:ext cx="9086850" cy="1189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3600" b="1" i="1">
                <a:latin typeface="Times New Roman" pitchFamily="18" charset="0"/>
              </a:rPr>
              <a:t> If you are calling your friend,</a:t>
            </a:r>
          </a:p>
          <a:p>
            <a:r>
              <a:rPr lang="en-US" altLang="zh-CN" sz="3600" b="1" i="1">
                <a:latin typeface="Times New Roman" pitchFamily="18" charset="0"/>
              </a:rPr>
              <a:t>         ask something about your friend’s family.</a:t>
            </a:r>
          </a:p>
        </p:txBody>
      </p:sp>
      <p:sp>
        <p:nvSpPr>
          <p:cNvPr id="19467" name="Rectangle 11"/>
          <p:cNvSpPr>
            <a:spLocks noChangeArrowheads="1"/>
          </p:cNvSpPr>
          <p:nvPr/>
        </p:nvSpPr>
        <p:spPr bwMode="auto">
          <a:xfrm>
            <a:off x="0" y="60325"/>
            <a:ext cx="8926513" cy="1676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6000" b="1">
                <a:solidFill>
                  <a:srgbClr val="0000CC"/>
                </a:solidFill>
                <a:latin typeface="Times New Roman" pitchFamily="18" charset="0"/>
              </a:rPr>
              <a:t>Conversation on the phone</a:t>
            </a:r>
          </a:p>
          <a:p>
            <a:r>
              <a:rPr lang="zh-CN" altLang="en-US" sz="4400" b="1">
                <a:solidFill>
                  <a:srgbClr val="0000CC"/>
                </a:solidFill>
                <a:latin typeface="Times New Roman" pitchFamily="18" charset="0"/>
              </a:rPr>
              <a:t>电话对话</a:t>
            </a:r>
          </a:p>
        </p:txBody>
      </p:sp>
      <p:pic>
        <p:nvPicPr>
          <p:cNvPr id="19469" name="Picture 13" descr="u=2045346542,1571113982&amp;fm=0&amp;gp=36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800" y="3733800"/>
            <a:ext cx="3189288" cy="2895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ext Box 2"/>
          <p:cNvSpPr txBox="1">
            <a:spLocks noChangeArrowheads="1"/>
          </p:cNvSpPr>
          <p:nvPr/>
        </p:nvSpPr>
        <p:spPr bwMode="auto">
          <a:xfrm>
            <a:off x="228600" y="76200"/>
            <a:ext cx="10158413" cy="531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90000"/>
              </a:lnSpc>
              <a:spcBef>
                <a:spcPct val="50000"/>
              </a:spcBef>
            </a:pPr>
            <a:r>
              <a:rPr lang="en-US" altLang="zh-CN" sz="3200" b="1" i="1" u="sng">
                <a:solidFill>
                  <a:srgbClr val="FF0000"/>
                </a:solidFill>
              </a:rPr>
              <a:t>Talk on the phone</a:t>
            </a:r>
          </a:p>
        </p:txBody>
      </p:sp>
      <p:sp>
        <p:nvSpPr>
          <p:cNvPr id="22532" name="Text Box 4"/>
          <p:cNvSpPr txBox="1">
            <a:spLocks noChangeArrowheads="1"/>
          </p:cNvSpPr>
          <p:nvPr/>
        </p:nvSpPr>
        <p:spPr bwMode="auto">
          <a:xfrm>
            <a:off x="228600" y="623888"/>
            <a:ext cx="2678113" cy="3378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lnSpc>
                <a:spcPct val="110000"/>
              </a:lnSpc>
            </a:pPr>
            <a:r>
              <a:rPr lang="en-US" altLang="zh-CN" sz="2800" b="1">
                <a:latin typeface="Times New Roman" pitchFamily="18" charset="0"/>
              </a:rPr>
              <a:t>1. </a:t>
            </a:r>
            <a:r>
              <a:rPr lang="zh-CN" altLang="en-US" sz="2800" b="1">
                <a:latin typeface="Times New Roman" pitchFamily="18" charset="0"/>
              </a:rPr>
              <a:t>我是</a:t>
            </a:r>
            <a:r>
              <a:rPr lang="en-US" altLang="zh-CN" sz="2800" b="1">
                <a:latin typeface="Times New Roman" pitchFamily="18" charset="0"/>
              </a:rPr>
              <a:t>…</a:t>
            </a:r>
          </a:p>
          <a:p>
            <a:pPr>
              <a:lnSpc>
                <a:spcPct val="110000"/>
              </a:lnSpc>
            </a:pPr>
            <a:r>
              <a:rPr lang="en-US" altLang="zh-CN" sz="2800" b="1">
                <a:latin typeface="Times New Roman" pitchFamily="18" charset="0"/>
              </a:rPr>
              <a:t>2. </a:t>
            </a:r>
            <a:r>
              <a:rPr lang="zh-CN" altLang="en-US" sz="2800" b="1">
                <a:latin typeface="Times New Roman" pitchFamily="18" charset="0"/>
              </a:rPr>
              <a:t>你是</a:t>
            </a:r>
            <a:r>
              <a:rPr lang="en-US" altLang="zh-CN" sz="2800" b="1">
                <a:latin typeface="Times New Roman" pitchFamily="18" charset="0"/>
              </a:rPr>
              <a:t>…?</a:t>
            </a:r>
          </a:p>
          <a:p>
            <a:pPr>
              <a:lnSpc>
                <a:spcPct val="110000"/>
              </a:lnSpc>
            </a:pPr>
            <a:r>
              <a:rPr lang="en-US" altLang="zh-CN" sz="2800" b="1">
                <a:latin typeface="Times New Roman" pitchFamily="18" charset="0"/>
              </a:rPr>
              <a:t>    </a:t>
            </a:r>
            <a:r>
              <a:rPr lang="zh-CN" altLang="en-US" sz="2800" b="1">
                <a:latin typeface="Times New Roman" pitchFamily="18" charset="0"/>
              </a:rPr>
              <a:t>是的，我是。</a:t>
            </a:r>
          </a:p>
          <a:p>
            <a:pPr>
              <a:lnSpc>
                <a:spcPct val="110000"/>
              </a:lnSpc>
            </a:pPr>
            <a:r>
              <a:rPr lang="zh-CN" altLang="en-US" sz="2800" b="1">
                <a:latin typeface="Times New Roman" pitchFamily="18" charset="0"/>
              </a:rPr>
              <a:t>    不，我不是。</a:t>
            </a:r>
          </a:p>
          <a:p>
            <a:pPr>
              <a:lnSpc>
                <a:spcPct val="110000"/>
              </a:lnSpc>
            </a:pPr>
            <a:r>
              <a:rPr lang="en-US" altLang="zh-CN" sz="2800" b="1">
                <a:latin typeface="Times New Roman" pitchFamily="18" charset="0"/>
              </a:rPr>
              <a:t>3. Tom</a:t>
            </a:r>
            <a:r>
              <a:rPr lang="zh-CN" altLang="en-US" sz="2800" b="1">
                <a:latin typeface="Times New Roman" pitchFamily="18" charset="0"/>
              </a:rPr>
              <a:t>在吗</a:t>
            </a:r>
            <a:r>
              <a:rPr lang="en-US" altLang="zh-CN" sz="2800" b="1">
                <a:latin typeface="Times New Roman" pitchFamily="18" charset="0"/>
              </a:rPr>
              <a:t>?</a:t>
            </a:r>
          </a:p>
          <a:p>
            <a:pPr>
              <a:lnSpc>
                <a:spcPct val="110000"/>
              </a:lnSpc>
            </a:pPr>
            <a:r>
              <a:rPr lang="en-US" altLang="zh-CN" sz="2800" b="1">
                <a:latin typeface="Times New Roman" pitchFamily="18" charset="0"/>
              </a:rPr>
              <a:t>    </a:t>
            </a:r>
            <a:r>
              <a:rPr lang="zh-CN" altLang="en-US" sz="2800" b="1">
                <a:latin typeface="Times New Roman" pitchFamily="18" charset="0"/>
              </a:rPr>
              <a:t>是的，他在。</a:t>
            </a:r>
          </a:p>
          <a:p>
            <a:pPr>
              <a:lnSpc>
                <a:spcPct val="110000"/>
              </a:lnSpc>
            </a:pPr>
            <a:r>
              <a:rPr lang="zh-CN" altLang="en-US" sz="2800" b="1">
                <a:latin typeface="Times New Roman" pitchFamily="18" charset="0"/>
              </a:rPr>
              <a:t>    不，他不在。</a:t>
            </a:r>
          </a:p>
        </p:txBody>
      </p:sp>
      <p:sp>
        <p:nvSpPr>
          <p:cNvPr id="22533" name="Text Box 5"/>
          <p:cNvSpPr txBox="1">
            <a:spLocks noChangeArrowheads="1"/>
          </p:cNvSpPr>
          <p:nvPr/>
        </p:nvSpPr>
        <p:spPr bwMode="auto">
          <a:xfrm>
            <a:off x="3124200" y="611188"/>
            <a:ext cx="3027363" cy="3505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3200" b="1">
                <a:solidFill>
                  <a:srgbClr val="FF0000"/>
                </a:solidFill>
                <a:latin typeface="Times New Roman" pitchFamily="18" charset="0"/>
              </a:rPr>
              <a:t>1. This is ….</a:t>
            </a:r>
          </a:p>
          <a:p>
            <a:r>
              <a:rPr lang="en-US" altLang="zh-CN" sz="3200" b="1">
                <a:solidFill>
                  <a:srgbClr val="FF0000"/>
                </a:solidFill>
                <a:latin typeface="Times New Roman" pitchFamily="18" charset="0"/>
              </a:rPr>
              <a:t>2. Is that …?</a:t>
            </a:r>
          </a:p>
          <a:p>
            <a:r>
              <a:rPr lang="en-US" altLang="zh-CN" sz="3200" b="1">
                <a:solidFill>
                  <a:srgbClr val="FF0000"/>
                </a:solidFill>
                <a:latin typeface="Times New Roman" pitchFamily="18" charset="0"/>
              </a:rPr>
              <a:t>    Yes, it is.</a:t>
            </a:r>
          </a:p>
          <a:p>
            <a:r>
              <a:rPr lang="en-US" altLang="zh-CN" sz="3200" b="1">
                <a:solidFill>
                  <a:srgbClr val="FF0000"/>
                </a:solidFill>
                <a:latin typeface="Times New Roman" pitchFamily="18" charset="0"/>
              </a:rPr>
              <a:t>    No, it isn’t.</a:t>
            </a:r>
          </a:p>
          <a:p>
            <a:r>
              <a:rPr lang="en-US" altLang="zh-CN" sz="3200" b="1">
                <a:solidFill>
                  <a:srgbClr val="FF0000"/>
                </a:solidFill>
                <a:latin typeface="Times New Roman" pitchFamily="18" charset="0"/>
              </a:rPr>
              <a:t>3. Is Tom there?</a:t>
            </a:r>
          </a:p>
          <a:p>
            <a:r>
              <a:rPr lang="en-US" altLang="zh-CN" sz="3200" b="1">
                <a:solidFill>
                  <a:srgbClr val="FF0000"/>
                </a:solidFill>
                <a:latin typeface="Times New Roman" pitchFamily="18" charset="0"/>
              </a:rPr>
              <a:t>    Yes, he is.</a:t>
            </a:r>
          </a:p>
          <a:p>
            <a:r>
              <a:rPr lang="en-US" altLang="zh-CN" sz="3200" b="1">
                <a:solidFill>
                  <a:srgbClr val="FF0000"/>
                </a:solidFill>
                <a:latin typeface="Times New Roman" pitchFamily="18" charset="0"/>
              </a:rPr>
              <a:t>    No, he isn’t.</a:t>
            </a:r>
          </a:p>
        </p:txBody>
      </p:sp>
      <p:sp>
        <p:nvSpPr>
          <p:cNvPr id="22534" name="WordArt 6"/>
          <p:cNvSpPr>
            <a:spLocks noChangeArrowheads="1" noChangeShapeType="1" noTextEdit="1"/>
          </p:cNvSpPr>
          <p:nvPr/>
        </p:nvSpPr>
        <p:spPr bwMode="auto">
          <a:xfrm>
            <a:off x="5562600" y="0"/>
            <a:ext cx="3124200" cy="1028700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/>
            <a:r>
              <a:rPr lang="zh-CN" altLang="en-US" sz="3600" b="1" i="1" kern="1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80000"/>
                    </a:srgbClr>
                  </a:outerShdw>
                </a:effectLst>
                <a:latin typeface="宋体"/>
                <a:ea typeface="宋体"/>
              </a:rPr>
              <a:t>今日重点</a:t>
            </a:r>
          </a:p>
        </p:txBody>
      </p:sp>
      <p:sp>
        <p:nvSpPr>
          <p:cNvPr id="22536" name="Rectangle 8"/>
          <p:cNvSpPr>
            <a:spLocks noChangeArrowheads="1"/>
          </p:cNvSpPr>
          <p:nvPr/>
        </p:nvSpPr>
        <p:spPr bwMode="auto">
          <a:xfrm>
            <a:off x="0" y="4114800"/>
            <a:ext cx="9296400" cy="1189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</a:rPr>
              <a:t>- How is it going?</a:t>
            </a:r>
          </a:p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</a:rPr>
              <a:t>- Great. / Pretty good. / Not bad. / Terrible.</a:t>
            </a:r>
          </a:p>
        </p:txBody>
      </p:sp>
      <p:sp>
        <p:nvSpPr>
          <p:cNvPr id="22537" name="Text Box 9"/>
          <p:cNvSpPr txBox="1">
            <a:spLocks noChangeArrowheads="1"/>
          </p:cNvSpPr>
          <p:nvPr/>
        </p:nvSpPr>
        <p:spPr bwMode="auto">
          <a:xfrm>
            <a:off x="365125" y="5378450"/>
            <a:ext cx="5535613" cy="1189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3600" b="1">
                <a:latin typeface="Times New Roman" pitchFamily="18" charset="0"/>
              </a:rPr>
              <a:t>    </a:t>
            </a:r>
            <a:r>
              <a:rPr lang="en-US" altLang="zh-CN" sz="3600" b="1">
                <a:solidFill>
                  <a:srgbClr val="0000FF"/>
                </a:solidFill>
                <a:latin typeface="Times New Roman" pitchFamily="18" charset="0"/>
              </a:rPr>
              <a:t>How</a:t>
            </a:r>
            <a:r>
              <a:rPr lang="en-US" altLang="zh-CN" sz="3600" b="1">
                <a:latin typeface="Times New Roman" pitchFamily="18" charset="0"/>
              </a:rPr>
              <a:t> is the weather?</a:t>
            </a:r>
          </a:p>
          <a:p>
            <a:r>
              <a:rPr lang="en-US" altLang="zh-CN" sz="3600" b="1">
                <a:latin typeface="Times New Roman" pitchFamily="18" charset="0"/>
              </a:rPr>
              <a:t>= </a:t>
            </a:r>
            <a:r>
              <a:rPr lang="en-US" altLang="zh-CN" sz="3600" b="1">
                <a:solidFill>
                  <a:srgbClr val="0000FF"/>
                </a:solidFill>
                <a:latin typeface="Times New Roman" pitchFamily="18" charset="0"/>
              </a:rPr>
              <a:t>What </a:t>
            </a:r>
            <a:r>
              <a:rPr lang="en-US" altLang="zh-CN" sz="3600" b="1">
                <a:latin typeface="Times New Roman" pitchFamily="18" charset="0"/>
              </a:rPr>
              <a:t>is the weather </a:t>
            </a:r>
            <a:r>
              <a:rPr lang="en-US" altLang="zh-CN" sz="3600" b="1">
                <a:solidFill>
                  <a:srgbClr val="0000FF"/>
                </a:solidFill>
                <a:latin typeface="Times New Roman" pitchFamily="18" charset="0"/>
              </a:rPr>
              <a:t>like</a:t>
            </a:r>
            <a:r>
              <a:rPr lang="en-US" altLang="zh-CN" sz="3600" b="1">
                <a:latin typeface="Times New Roman" pitchFamily="18" charset="0"/>
              </a:rPr>
              <a:t>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25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25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25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2253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2253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2253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2253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2253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2253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 nodeType="clickPar">
                      <p:stCondLst>
                        <p:cond delay="indefinite"/>
                      </p:stCondLst>
                      <p:childTnLst>
                        <p:par>
                          <p:cTn id="5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 nodeType="clickPar">
                      <p:stCondLst>
                        <p:cond delay="indefinite"/>
                      </p:stCondLst>
                      <p:childTnLst>
                        <p:par>
                          <p:cTn id="5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 nodeType="clickPar">
                      <p:stCondLst>
                        <p:cond delay="indefinite"/>
                      </p:stCondLst>
                      <p:childTnLst>
                        <p:par>
                          <p:cTn id="6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0" grpId="0"/>
      <p:bldP spid="2253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392" name="Group 32"/>
          <p:cNvGraphicFramePr>
            <a:graphicFrameLocks noGrp="1"/>
          </p:cNvGraphicFramePr>
          <p:nvPr/>
        </p:nvGraphicFramePr>
        <p:xfrm>
          <a:off x="250825" y="1844675"/>
          <a:ext cx="8893175" cy="4784725"/>
        </p:xfrm>
        <a:graphic>
          <a:graphicData uri="http://schemas.openxmlformats.org/drawingml/2006/table">
            <a:tbl>
              <a:tblPr/>
              <a:tblGrid>
                <a:gridCol w="1423988"/>
                <a:gridCol w="1955800"/>
                <a:gridCol w="3176587"/>
                <a:gridCol w="2336800"/>
              </a:tblGrid>
              <a:tr h="11525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3200" b="1" i="1" u="none" strike="noStrike" cap="none" normalizeH="0" baseline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How’s it going?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What are you doing</a:t>
                      </a:r>
                      <a:r>
                        <a:rPr kumimoji="0" lang="zh-CN" altLang="en-US" sz="3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？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How’s the weather?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4398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Maria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4000" b="1" i="1" u="none" strike="noStrike" cap="none" normalizeH="0" baseline="0" smtClean="0">
                        <a:ln>
                          <a:noFill/>
                        </a:ln>
                        <a:solidFill>
                          <a:srgbClr val="FF3300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4000" b="1" i="1" u="none" strike="noStrike" cap="none" normalizeH="0" baseline="0" smtClean="0">
                        <a:ln>
                          <a:noFill/>
                        </a:ln>
                        <a:solidFill>
                          <a:srgbClr val="FF3300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4000" b="1" i="1" u="none" strike="noStrike" cap="none" normalizeH="0" baseline="0" smtClean="0">
                        <a:ln>
                          <a:noFill/>
                        </a:ln>
                        <a:solidFill>
                          <a:srgbClr val="FF3300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923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Sam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40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 great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4000" b="1" i="1" u="none" strike="noStrike" cap="none" normalizeH="0" baseline="0" smtClean="0">
                        <a:ln>
                          <a:noFill/>
                        </a:ln>
                        <a:solidFill>
                          <a:srgbClr val="FF3300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4800" b="1" i="1" u="none" strike="noStrike" cap="none" normalizeH="0" baseline="0" smtClean="0">
                        <a:ln>
                          <a:noFill/>
                        </a:ln>
                        <a:solidFill>
                          <a:srgbClr val="FF3300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5384" name="Text Box 24"/>
          <p:cNvSpPr txBox="1">
            <a:spLocks noChangeArrowheads="1"/>
          </p:cNvSpPr>
          <p:nvPr/>
        </p:nvSpPr>
        <p:spPr bwMode="auto">
          <a:xfrm>
            <a:off x="1836738" y="3068638"/>
            <a:ext cx="1871662" cy="1189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600" b="1" i="1">
                <a:solidFill>
                  <a:srgbClr val="FF3300"/>
                </a:solidFill>
                <a:latin typeface="Times New Roman" pitchFamily="18" charset="0"/>
              </a:rPr>
              <a:t>pretty good</a:t>
            </a:r>
          </a:p>
        </p:txBody>
      </p:sp>
      <p:sp>
        <p:nvSpPr>
          <p:cNvPr id="15385" name="Text Box 25"/>
          <p:cNvSpPr txBox="1">
            <a:spLocks noChangeArrowheads="1"/>
          </p:cNvSpPr>
          <p:nvPr/>
        </p:nvSpPr>
        <p:spPr bwMode="auto">
          <a:xfrm>
            <a:off x="3708400" y="3141663"/>
            <a:ext cx="3384550" cy="2012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20000"/>
              </a:spcBef>
            </a:pPr>
            <a:r>
              <a:rPr lang="en-US" altLang="zh-CN" sz="3600" b="1" i="1">
                <a:solidFill>
                  <a:srgbClr val="FF3300"/>
                </a:solidFill>
                <a:latin typeface="Times New Roman" pitchFamily="18" charset="0"/>
              </a:rPr>
              <a:t>visiting my grandmother</a:t>
            </a:r>
          </a:p>
          <a:p>
            <a:pPr>
              <a:spcBef>
                <a:spcPct val="50000"/>
              </a:spcBef>
            </a:pPr>
            <a:endParaRPr lang="en-US" altLang="zh-CN" sz="3600" b="1" i="1">
              <a:solidFill>
                <a:srgbClr val="FF3300"/>
              </a:solidFill>
              <a:latin typeface="Times New Roman" pitchFamily="18" charset="0"/>
            </a:endParaRPr>
          </a:p>
        </p:txBody>
      </p:sp>
      <p:sp>
        <p:nvSpPr>
          <p:cNvPr id="15386" name="Rectangle 26"/>
          <p:cNvSpPr>
            <a:spLocks noChangeArrowheads="1"/>
          </p:cNvSpPr>
          <p:nvPr/>
        </p:nvSpPr>
        <p:spPr bwMode="auto">
          <a:xfrm>
            <a:off x="3725863" y="4749800"/>
            <a:ext cx="29019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3600" b="1" i="1">
                <a:solidFill>
                  <a:srgbClr val="FF3300"/>
                </a:solidFill>
                <a:latin typeface="Times New Roman" pitchFamily="18" charset="0"/>
              </a:rPr>
              <a:t>having a party</a:t>
            </a:r>
          </a:p>
        </p:txBody>
      </p:sp>
      <p:sp>
        <p:nvSpPr>
          <p:cNvPr id="15387" name="Rectangle 27"/>
          <p:cNvSpPr>
            <a:spLocks noChangeArrowheads="1"/>
          </p:cNvSpPr>
          <p:nvPr/>
        </p:nvSpPr>
        <p:spPr bwMode="auto">
          <a:xfrm>
            <a:off x="6829425" y="3068638"/>
            <a:ext cx="2495550" cy="1189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20000"/>
              </a:spcBef>
            </a:pPr>
            <a:r>
              <a:rPr lang="en-US" altLang="zh-CN" sz="3600" b="1" i="1">
                <a:solidFill>
                  <a:srgbClr val="FF3300"/>
                </a:solidFill>
                <a:latin typeface="Times New Roman" pitchFamily="18" charset="0"/>
              </a:rPr>
              <a:t>sunny, hot, and humid</a:t>
            </a:r>
          </a:p>
        </p:txBody>
      </p:sp>
      <p:sp>
        <p:nvSpPr>
          <p:cNvPr id="15388" name="Rectangle 28"/>
          <p:cNvSpPr>
            <a:spLocks noChangeArrowheads="1"/>
          </p:cNvSpPr>
          <p:nvPr/>
        </p:nvSpPr>
        <p:spPr bwMode="auto">
          <a:xfrm>
            <a:off x="7019925" y="4325938"/>
            <a:ext cx="2124075" cy="2530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zh-CN" sz="4000" b="1" i="1">
                <a:solidFill>
                  <a:srgbClr val="FF3300"/>
                </a:solidFill>
                <a:latin typeface="Times New Roman" pitchFamily="18" charset="0"/>
              </a:rPr>
              <a:t>cold, raining</a:t>
            </a:r>
          </a:p>
          <a:p>
            <a:r>
              <a:rPr lang="en-US" altLang="zh-CN" sz="4000" b="1" i="1">
                <a:solidFill>
                  <a:srgbClr val="FF3300"/>
                </a:solidFill>
                <a:latin typeface="Times New Roman" pitchFamily="18" charset="0"/>
              </a:rPr>
              <a:t>terrible</a:t>
            </a:r>
          </a:p>
          <a:p>
            <a:endParaRPr lang="en-US" altLang="zh-CN" sz="4000" b="1" i="1">
              <a:solidFill>
                <a:srgbClr val="FF3300"/>
              </a:solidFill>
              <a:latin typeface="Times New Roman" pitchFamily="18" charset="0"/>
            </a:endParaRPr>
          </a:p>
        </p:txBody>
      </p:sp>
      <p:sp>
        <p:nvSpPr>
          <p:cNvPr id="15389" name="Text Box 29"/>
          <p:cNvSpPr txBox="1">
            <a:spLocks noChangeArrowheads="1"/>
          </p:cNvSpPr>
          <p:nvPr/>
        </p:nvSpPr>
        <p:spPr bwMode="auto">
          <a:xfrm>
            <a:off x="323850" y="260350"/>
            <a:ext cx="295275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5400" b="1" i="1">
                <a:solidFill>
                  <a:srgbClr val="FF3300"/>
                </a:solidFill>
                <a:hlinkClick r:id="rId3" action="ppaction://hlinkfile"/>
              </a:rPr>
              <a:t>P34  2a</a:t>
            </a:r>
            <a:endParaRPr lang="en-US" altLang="zh-CN" sz="5400" b="1" i="1">
              <a:solidFill>
                <a:srgbClr val="FF3300"/>
              </a:solidFill>
            </a:endParaRPr>
          </a:p>
        </p:txBody>
      </p:sp>
      <p:sp>
        <p:nvSpPr>
          <p:cNvPr id="15391" name="Rectangle 31"/>
          <p:cNvSpPr>
            <a:spLocks noChangeArrowheads="1"/>
          </p:cNvSpPr>
          <p:nvPr/>
        </p:nvSpPr>
        <p:spPr bwMode="auto">
          <a:xfrm>
            <a:off x="3276600" y="304800"/>
            <a:ext cx="98425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5400" b="1" i="1">
                <a:solidFill>
                  <a:srgbClr val="FF3300"/>
                </a:solidFill>
                <a:hlinkClick r:id="rId4" action="ppaction://hlinkfile"/>
              </a:rPr>
              <a:t>2b</a:t>
            </a:r>
            <a:endParaRPr lang="en-US" altLang="zh-CN" sz="5400" b="1" i="1">
              <a:solidFill>
                <a:srgbClr val="FF33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53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53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5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53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5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84" grpId="0"/>
      <p:bldP spid="15385" grpId="0"/>
      <p:bldP spid="15386" grpId="0"/>
      <p:bldP spid="15387" grpId="0"/>
      <p:bldP spid="1538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ext Box 2"/>
          <p:cNvSpPr txBox="1">
            <a:spLocks noChangeArrowheads="1"/>
          </p:cNvSpPr>
          <p:nvPr/>
        </p:nvSpPr>
        <p:spPr bwMode="auto">
          <a:xfrm>
            <a:off x="76200" y="76200"/>
            <a:ext cx="9067800" cy="8391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55000"/>
              </a:lnSpc>
              <a:spcBef>
                <a:spcPct val="50000"/>
              </a:spcBef>
            </a:pPr>
            <a:r>
              <a:rPr lang="en-US" altLang="zh-CN" sz="2800" b="1">
                <a:solidFill>
                  <a:srgbClr val="FF0000"/>
                </a:solidFill>
              </a:rPr>
              <a:t>  rain</a:t>
            </a:r>
            <a:r>
              <a:rPr lang="en-US" altLang="zh-CN" sz="2800" b="1"/>
              <a:t>    </a:t>
            </a:r>
            <a:r>
              <a:rPr lang="zh-CN" altLang="en-US" sz="2800" b="1">
                <a:solidFill>
                  <a:srgbClr val="0000FF"/>
                </a:solidFill>
              </a:rPr>
              <a:t>雨（</a:t>
            </a:r>
            <a:r>
              <a:rPr lang="en-US" altLang="zh-CN" sz="2800" b="1">
                <a:solidFill>
                  <a:srgbClr val="0000FF"/>
                </a:solidFill>
              </a:rPr>
              <a:t>n.</a:t>
            </a:r>
            <a:r>
              <a:rPr lang="zh-CN" altLang="en-US" sz="2800" b="1">
                <a:solidFill>
                  <a:srgbClr val="0000FF"/>
                </a:solidFill>
              </a:rPr>
              <a:t>不可数名词） </a:t>
            </a:r>
          </a:p>
          <a:p>
            <a:pPr>
              <a:lnSpc>
                <a:spcPct val="55000"/>
              </a:lnSpc>
              <a:spcBef>
                <a:spcPct val="50000"/>
              </a:spcBef>
            </a:pPr>
            <a:r>
              <a:rPr lang="zh-CN" altLang="en-US" sz="2800" b="1"/>
              <a:t>  </a:t>
            </a:r>
            <a:r>
              <a:rPr lang="en-US" altLang="zh-CN" sz="2800" b="1"/>
              <a:t>The rain is heavy.   </a:t>
            </a:r>
            <a:r>
              <a:rPr lang="zh-CN" altLang="en-US" sz="2800" b="1"/>
              <a:t>雨很大。</a:t>
            </a:r>
          </a:p>
          <a:p>
            <a:pPr>
              <a:lnSpc>
                <a:spcPct val="55000"/>
              </a:lnSpc>
              <a:spcBef>
                <a:spcPct val="50000"/>
              </a:spcBef>
            </a:pPr>
            <a:r>
              <a:rPr lang="zh-CN" altLang="en-US" sz="2800" b="1"/>
              <a:t> </a:t>
            </a:r>
            <a:r>
              <a:rPr lang="zh-CN" altLang="en-US" sz="2800" b="1">
                <a:solidFill>
                  <a:srgbClr val="FF0000"/>
                </a:solidFill>
              </a:rPr>
              <a:t> </a:t>
            </a:r>
            <a:r>
              <a:rPr lang="en-US" altLang="zh-CN" sz="2800" b="1">
                <a:solidFill>
                  <a:srgbClr val="FF0000"/>
                </a:solidFill>
              </a:rPr>
              <a:t>rain </a:t>
            </a:r>
            <a:r>
              <a:rPr lang="en-US" altLang="zh-CN" sz="2800" b="1"/>
              <a:t>   </a:t>
            </a:r>
            <a:r>
              <a:rPr lang="zh-CN" altLang="en-US" sz="2800" b="1">
                <a:solidFill>
                  <a:srgbClr val="0000FF"/>
                </a:solidFill>
              </a:rPr>
              <a:t>下雨 （</a:t>
            </a:r>
            <a:r>
              <a:rPr lang="en-US" altLang="zh-CN" sz="2800" b="1">
                <a:solidFill>
                  <a:srgbClr val="0000FF"/>
                </a:solidFill>
              </a:rPr>
              <a:t>v. </a:t>
            </a:r>
            <a:r>
              <a:rPr lang="zh-CN" altLang="en-US" sz="2800" b="1">
                <a:solidFill>
                  <a:srgbClr val="0000FF"/>
                </a:solidFill>
              </a:rPr>
              <a:t>动词 ）</a:t>
            </a:r>
            <a:r>
              <a:rPr lang="zh-CN" altLang="en-US" sz="2800" b="1"/>
              <a:t>     </a:t>
            </a:r>
          </a:p>
          <a:p>
            <a:pPr>
              <a:lnSpc>
                <a:spcPct val="55000"/>
              </a:lnSpc>
              <a:spcBef>
                <a:spcPct val="50000"/>
              </a:spcBef>
            </a:pPr>
            <a:r>
              <a:rPr lang="zh-CN" altLang="en-US" sz="2800" b="1"/>
              <a:t> 天正在下雨。</a:t>
            </a:r>
          </a:p>
          <a:p>
            <a:pPr>
              <a:lnSpc>
                <a:spcPct val="55000"/>
              </a:lnSpc>
              <a:spcBef>
                <a:spcPct val="50000"/>
              </a:spcBef>
            </a:pPr>
            <a:r>
              <a:rPr lang="zh-CN" altLang="en-US" sz="2800" b="1"/>
              <a:t> </a:t>
            </a:r>
            <a:r>
              <a:rPr lang="en-US" altLang="zh-CN" sz="2800" b="1"/>
              <a:t>It’s raining now. </a:t>
            </a:r>
          </a:p>
          <a:p>
            <a:pPr>
              <a:lnSpc>
                <a:spcPct val="55000"/>
              </a:lnSpc>
              <a:spcBef>
                <a:spcPct val="50000"/>
              </a:spcBef>
            </a:pPr>
            <a:r>
              <a:rPr lang="en-US" altLang="zh-CN" sz="2800" b="1"/>
              <a:t> </a:t>
            </a:r>
            <a:r>
              <a:rPr lang="en-US" altLang="zh-CN" sz="2800" b="1">
                <a:solidFill>
                  <a:srgbClr val="FF0000"/>
                </a:solidFill>
              </a:rPr>
              <a:t>rainy</a:t>
            </a:r>
            <a:r>
              <a:rPr lang="en-US" altLang="zh-CN" sz="2800" b="1"/>
              <a:t>    </a:t>
            </a:r>
            <a:r>
              <a:rPr lang="zh-CN" altLang="en-US" sz="2800" b="1">
                <a:solidFill>
                  <a:srgbClr val="0000FF"/>
                </a:solidFill>
              </a:rPr>
              <a:t>下雨的</a:t>
            </a:r>
            <a:r>
              <a:rPr lang="en-US" altLang="zh-CN" sz="2800" b="1">
                <a:solidFill>
                  <a:srgbClr val="0000FF"/>
                </a:solidFill>
              </a:rPr>
              <a:t>(adj.</a:t>
            </a:r>
            <a:r>
              <a:rPr lang="zh-CN" altLang="en-US" sz="2800" b="1">
                <a:solidFill>
                  <a:srgbClr val="0000FF"/>
                </a:solidFill>
              </a:rPr>
              <a:t>形容词）</a:t>
            </a:r>
          </a:p>
          <a:p>
            <a:pPr>
              <a:lnSpc>
                <a:spcPct val="55000"/>
              </a:lnSpc>
              <a:spcBef>
                <a:spcPct val="50000"/>
              </a:spcBef>
            </a:pPr>
            <a:r>
              <a:rPr lang="zh-CN" altLang="en-US" sz="2800" b="1">
                <a:solidFill>
                  <a:srgbClr val="0000FF"/>
                </a:solidFill>
              </a:rPr>
              <a:t>  </a:t>
            </a:r>
            <a:r>
              <a:rPr lang="en-US" altLang="zh-CN" sz="2800" b="1">
                <a:solidFill>
                  <a:srgbClr val="0000FF"/>
                </a:solidFill>
              </a:rPr>
              <a:t>a rainy day       on rainy days</a:t>
            </a:r>
          </a:p>
          <a:p>
            <a:pPr>
              <a:lnSpc>
                <a:spcPct val="55000"/>
              </a:lnSpc>
              <a:spcBef>
                <a:spcPct val="50000"/>
              </a:spcBef>
            </a:pPr>
            <a:r>
              <a:rPr lang="en-US" altLang="zh-CN" sz="2800" b="1"/>
              <a:t> -</a:t>
            </a:r>
            <a:r>
              <a:rPr lang="zh-CN" altLang="en-US" sz="2800" b="1"/>
              <a:t>今天天气怎样？</a:t>
            </a:r>
            <a:r>
              <a:rPr lang="en-US" altLang="zh-CN" sz="2800" b="1"/>
              <a:t>-</a:t>
            </a:r>
            <a:r>
              <a:rPr lang="zh-CN" altLang="en-US" sz="2800" b="1"/>
              <a:t>今天下雨。</a:t>
            </a:r>
          </a:p>
          <a:p>
            <a:pPr>
              <a:lnSpc>
                <a:spcPct val="55000"/>
              </a:lnSpc>
              <a:spcBef>
                <a:spcPct val="50000"/>
              </a:spcBef>
            </a:pPr>
            <a:r>
              <a:rPr lang="zh-CN" altLang="en-US" sz="2800" b="1"/>
              <a:t>  </a:t>
            </a:r>
            <a:r>
              <a:rPr lang="en-US" altLang="zh-CN" sz="2800" b="1"/>
              <a:t>-How is the weather?</a:t>
            </a:r>
          </a:p>
          <a:p>
            <a:pPr>
              <a:lnSpc>
                <a:spcPct val="55000"/>
              </a:lnSpc>
              <a:spcBef>
                <a:spcPct val="50000"/>
              </a:spcBef>
            </a:pPr>
            <a:r>
              <a:rPr lang="en-US" altLang="zh-CN" sz="2800" b="1"/>
              <a:t>  -It’s rain</a:t>
            </a:r>
            <a:r>
              <a:rPr lang="en-US" altLang="zh-CN" sz="2800" b="1">
                <a:solidFill>
                  <a:srgbClr val="0000FF"/>
                </a:solidFill>
              </a:rPr>
              <a:t>y</a:t>
            </a:r>
            <a:r>
              <a:rPr lang="en-US" altLang="zh-CN" sz="2800" b="1"/>
              <a:t> today. / It’s rain</a:t>
            </a:r>
            <a:r>
              <a:rPr lang="en-US" altLang="zh-CN" sz="2800" b="1">
                <a:solidFill>
                  <a:srgbClr val="0000FF"/>
                </a:solidFill>
              </a:rPr>
              <a:t>ing</a:t>
            </a:r>
            <a:r>
              <a:rPr lang="en-US" altLang="zh-CN" sz="2800" b="1"/>
              <a:t> today.</a:t>
            </a:r>
          </a:p>
          <a:p>
            <a:pPr>
              <a:lnSpc>
                <a:spcPct val="55000"/>
              </a:lnSpc>
              <a:spcBef>
                <a:spcPct val="50000"/>
              </a:spcBef>
            </a:pPr>
            <a:r>
              <a:rPr lang="en-US" altLang="zh-CN" sz="2800" b="1"/>
              <a:t>  </a:t>
            </a:r>
            <a:r>
              <a:rPr lang="en-US" altLang="zh-CN" sz="2800" b="1">
                <a:solidFill>
                  <a:srgbClr val="FF0000"/>
                </a:solidFill>
              </a:rPr>
              <a:t>snow, snowy, snowing.</a:t>
            </a:r>
          </a:p>
          <a:p>
            <a:pPr>
              <a:lnSpc>
                <a:spcPct val="55000"/>
              </a:lnSpc>
              <a:spcBef>
                <a:spcPct val="50000"/>
              </a:spcBef>
            </a:pPr>
            <a:r>
              <a:rPr lang="en-US" altLang="zh-CN" sz="2800" b="1">
                <a:solidFill>
                  <a:srgbClr val="FF0000"/>
                </a:solidFill>
              </a:rPr>
              <a:t> </a:t>
            </a:r>
            <a:r>
              <a:rPr lang="en-US" altLang="zh-CN" sz="2800" b="1"/>
              <a:t>1.Look at the ______. It’s ______ now. So It’s _____</a:t>
            </a:r>
          </a:p>
          <a:p>
            <a:pPr>
              <a:lnSpc>
                <a:spcPct val="55000"/>
              </a:lnSpc>
              <a:spcBef>
                <a:spcPct val="50000"/>
              </a:spcBef>
            </a:pPr>
            <a:r>
              <a:rPr lang="en-US" altLang="zh-CN" sz="2800" b="1"/>
              <a:t>    today. What a ______ day. </a:t>
            </a:r>
          </a:p>
          <a:p>
            <a:pPr>
              <a:lnSpc>
                <a:spcPct val="55000"/>
              </a:lnSpc>
              <a:spcBef>
                <a:spcPct val="50000"/>
              </a:spcBef>
            </a:pPr>
            <a:r>
              <a:rPr lang="en-US" altLang="zh-CN" sz="2800" b="1"/>
              <a:t> 2. -How is the weather?   -It’s ______. The _____ is </a:t>
            </a:r>
          </a:p>
          <a:p>
            <a:pPr>
              <a:lnSpc>
                <a:spcPct val="55000"/>
              </a:lnSpc>
              <a:spcBef>
                <a:spcPct val="50000"/>
              </a:spcBef>
            </a:pPr>
            <a:r>
              <a:rPr lang="en-US" altLang="zh-CN" sz="2800" b="1"/>
              <a:t>      very strong. (wind)</a:t>
            </a:r>
            <a:r>
              <a:rPr lang="zh-CN" altLang="en-US" sz="800" b="1">
                <a:solidFill>
                  <a:schemeClr val="bg1"/>
                </a:solidFill>
              </a:rPr>
              <a:t>组</a:t>
            </a:r>
            <a:r>
              <a:rPr lang="en-US" altLang="zh-CN" sz="800" b="1">
                <a:solidFill>
                  <a:schemeClr val="bg1"/>
                </a:solidFill>
              </a:rPr>
              <a:t>.</a:t>
            </a:r>
            <a:r>
              <a:rPr lang="zh-CN" altLang="en-US" sz="800" b="1">
                <a:solidFill>
                  <a:schemeClr val="bg1"/>
                </a:solidFill>
              </a:rPr>
              <a:t>卷</a:t>
            </a:r>
            <a:r>
              <a:rPr lang="en-US" altLang="zh-CN" sz="800" b="1">
                <a:solidFill>
                  <a:schemeClr val="bg1"/>
                </a:solidFill>
              </a:rPr>
              <a:t>.</a:t>
            </a:r>
            <a:r>
              <a:rPr lang="zh-CN" altLang="en-US" sz="800" b="1">
                <a:solidFill>
                  <a:schemeClr val="bg1"/>
                </a:solidFill>
              </a:rPr>
              <a:t>网</a:t>
            </a:r>
          </a:p>
          <a:p>
            <a:pPr>
              <a:lnSpc>
                <a:spcPct val="55000"/>
              </a:lnSpc>
              <a:spcBef>
                <a:spcPct val="50000"/>
              </a:spcBef>
            </a:pPr>
            <a:r>
              <a:rPr lang="zh-CN" altLang="en-US" sz="2800" b="1">
                <a:solidFill>
                  <a:srgbClr val="FF0000"/>
                </a:solidFill>
              </a:rPr>
              <a:t>      </a:t>
            </a:r>
          </a:p>
          <a:p>
            <a:pPr>
              <a:lnSpc>
                <a:spcPct val="55000"/>
              </a:lnSpc>
              <a:spcBef>
                <a:spcPct val="50000"/>
              </a:spcBef>
            </a:pPr>
            <a:endParaRPr lang="zh-CN" altLang="en-US" sz="2800" b="1">
              <a:solidFill>
                <a:srgbClr val="FF0000"/>
              </a:solidFill>
            </a:endParaRPr>
          </a:p>
          <a:p>
            <a:pPr>
              <a:lnSpc>
                <a:spcPct val="55000"/>
              </a:lnSpc>
              <a:spcBef>
                <a:spcPct val="50000"/>
              </a:spcBef>
            </a:pPr>
            <a:endParaRPr lang="zh-CN" altLang="en-US" sz="2800" b="1">
              <a:solidFill>
                <a:srgbClr val="FF0000"/>
              </a:solidFill>
            </a:endParaRPr>
          </a:p>
          <a:p>
            <a:pPr>
              <a:lnSpc>
                <a:spcPct val="55000"/>
              </a:lnSpc>
              <a:spcBef>
                <a:spcPct val="50000"/>
              </a:spcBef>
            </a:pPr>
            <a:r>
              <a:rPr lang="zh-CN" altLang="en-US" sz="2800" b="1">
                <a:solidFill>
                  <a:srgbClr val="FF0000"/>
                </a:solidFill>
              </a:rPr>
              <a:t> </a:t>
            </a:r>
          </a:p>
        </p:txBody>
      </p:sp>
      <p:sp>
        <p:nvSpPr>
          <p:cNvPr id="25603" name="Text Box 3"/>
          <p:cNvSpPr txBox="1">
            <a:spLocks noChangeArrowheads="1"/>
          </p:cNvSpPr>
          <p:nvPr/>
        </p:nvSpPr>
        <p:spPr bwMode="auto">
          <a:xfrm>
            <a:off x="2514600" y="4814888"/>
            <a:ext cx="236220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 b="1">
                <a:solidFill>
                  <a:srgbClr val="0000FF"/>
                </a:solidFill>
              </a:rPr>
              <a:t> snow</a:t>
            </a:r>
          </a:p>
        </p:txBody>
      </p:sp>
      <p:sp>
        <p:nvSpPr>
          <p:cNvPr id="25604" name="Text Box 4"/>
          <p:cNvSpPr txBox="1">
            <a:spLocks noChangeArrowheads="1"/>
          </p:cNvSpPr>
          <p:nvPr/>
        </p:nvSpPr>
        <p:spPr bwMode="auto">
          <a:xfrm>
            <a:off x="4343400" y="4586288"/>
            <a:ext cx="236220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 b="1">
                <a:solidFill>
                  <a:srgbClr val="0000FF"/>
                </a:solidFill>
              </a:rPr>
              <a:t>snowing</a:t>
            </a:r>
          </a:p>
        </p:txBody>
      </p:sp>
      <p:sp>
        <p:nvSpPr>
          <p:cNvPr id="25605" name="Text Box 5"/>
          <p:cNvSpPr txBox="1">
            <a:spLocks noChangeArrowheads="1"/>
          </p:cNvSpPr>
          <p:nvPr/>
        </p:nvSpPr>
        <p:spPr bwMode="auto">
          <a:xfrm>
            <a:off x="7696200" y="4738688"/>
            <a:ext cx="2676525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 b="1">
                <a:solidFill>
                  <a:srgbClr val="0000FF"/>
                </a:solidFill>
              </a:rPr>
              <a:t> snowy</a:t>
            </a:r>
          </a:p>
        </p:txBody>
      </p:sp>
      <p:sp>
        <p:nvSpPr>
          <p:cNvPr id="25606" name="Text Box 6"/>
          <p:cNvSpPr txBox="1">
            <a:spLocks noChangeArrowheads="1"/>
          </p:cNvSpPr>
          <p:nvPr/>
        </p:nvSpPr>
        <p:spPr bwMode="auto">
          <a:xfrm>
            <a:off x="2819400" y="5272088"/>
            <a:ext cx="2205038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 b="1">
                <a:solidFill>
                  <a:srgbClr val="0000FF"/>
                </a:solidFill>
              </a:rPr>
              <a:t> snowy</a:t>
            </a:r>
          </a:p>
        </p:txBody>
      </p:sp>
      <p:sp>
        <p:nvSpPr>
          <p:cNvPr id="25607" name="Text Box 7"/>
          <p:cNvSpPr txBox="1">
            <a:spLocks noChangeArrowheads="1"/>
          </p:cNvSpPr>
          <p:nvPr/>
        </p:nvSpPr>
        <p:spPr bwMode="auto">
          <a:xfrm>
            <a:off x="5105400" y="5715000"/>
            <a:ext cx="16002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 b="1">
                <a:solidFill>
                  <a:srgbClr val="0000FF"/>
                </a:solidFill>
              </a:rPr>
              <a:t> windy</a:t>
            </a:r>
          </a:p>
        </p:txBody>
      </p:sp>
      <p:sp>
        <p:nvSpPr>
          <p:cNvPr id="25608" name="Text Box 8"/>
          <p:cNvSpPr txBox="1">
            <a:spLocks noChangeArrowheads="1"/>
          </p:cNvSpPr>
          <p:nvPr/>
        </p:nvSpPr>
        <p:spPr bwMode="auto">
          <a:xfrm>
            <a:off x="7239000" y="5729288"/>
            <a:ext cx="114300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 b="1">
                <a:solidFill>
                  <a:srgbClr val="0000FF"/>
                </a:solidFill>
              </a:rPr>
              <a:t> wind</a:t>
            </a:r>
          </a:p>
        </p:txBody>
      </p:sp>
      <p:sp>
        <p:nvSpPr>
          <p:cNvPr id="25609" name="Text Box 9"/>
          <p:cNvSpPr txBox="1">
            <a:spLocks noChangeArrowheads="1"/>
          </p:cNvSpPr>
          <p:nvPr/>
        </p:nvSpPr>
        <p:spPr bwMode="auto">
          <a:xfrm>
            <a:off x="4953000" y="533400"/>
            <a:ext cx="4267200" cy="2546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75000"/>
              </a:lnSpc>
              <a:spcBef>
                <a:spcPct val="50000"/>
              </a:spcBef>
            </a:pPr>
            <a:r>
              <a:rPr lang="en-US" altLang="zh-CN" sz="2800" b="1">
                <a:solidFill>
                  <a:srgbClr val="FF0000"/>
                </a:solidFill>
              </a:rPr>
              <a:t> weather </a:t>
            </a:r>
            <a:r>
              <a:rPr lang="zh-CN" altLang="en-US" sz="2800" b="1">
                <a:solidFill>
                  <a:srgbClr val="0000FF"/>
                </a:solidFill>
              </a:rPr>
              <a:t>不可数</a:t>
            </a:r>
          </a:p>
          <a:p>
            <a:pPr>
              <a:lnSpc>
                <a:spcPct val="75000"/>
              </a:lnSpc>
              <a:spcBef>
                <a:spcPct val="50000"/>
              </a:spcBef>
            </a:pPr>
            <a:r>
              <a:rPr lang="zh-CN" altLang="en-US" sz="2800" b="1">
                <a:solidFill>
                  <a:srgbClr val="FF0000"/>
                </a:solidFill>
              </a:rPr>
              <a:t> </a:t>
            </a:r>
            <a:r>
              <a:rPr lang="en-US" altLang="zh-CN" sz="2800" b="1">
                <a:solidFill>
                  <a:srgbClr val="FF0000"/>
                </a:solidFill>
              </a:rPr>
              <a:t>day   </a:t>
            </a:r>
            <a:r>
              <a:rPr lang="zh-CN" altLang="en-US" sz="2800" b="1">
                <a:solidFill>
                  <a:srgbClr val="0000FF"/>
                </a:solidFill>
              </a:rPr>
              <a:t>可数</a:t>
            </a:r>
          </a:p>
          <a:p>
            <a:pPr>
              <a:lnSpc>
                <a:spcPct val="75000"/>
              </a:lnSpc>
              <a:spcBef>
                <a:spcPct val="50000"/>
              </a:spcBef>
            </a:pPr>
            <a:r>
              <a:rPr lang="zh-CN" altLang="en-US" sz="2800" b="1">
                <a:solidFill>
                  <a:srgbClr val="0000FF"/>
                </a:solidFill>
              </a:rPr>
              <a:t> </a:t>
            </a:r>
            <a:r>
              <a:rPr lang="en-US" altLang="zh-CN" sz="2800" b="1">
                <a:solidFill>
                  <a:srgbClr val="FF0000"/>
                </a:solidFill>
              </a:rPr>
              <a:t>rain, snow, wind</a:t>
            </a:r>
            <a:r>
              <a:rPr lang="en-US" altLang="zh-CN" sz="2800" b="1">
                <a:solidFill>
                  <a:srgbClr val="0000FF"/>
                </a:solidFill>
              </a:rPr>
              <a:t>,</a:t>
            </a:r>
            <a:r>
              <a:rPr lang="zh-CN" altLang="en-US" sz="2800" b="1">
                <a:solidFill>
                  <a:srgbClr val="0000FF"/>
                </a:solidFill>
              </a:rPr>
              <a:t>不可数</a:t>
            </a:r>
          </a:p>
          <a:p>
            <a:pPr>
              <a:lnSpc>
                <a:spcPct val="75000"/>
              </a:lnSpc>
              <a:spcBef>
                <a:spcPct val="50000"/>
              </a:spcBef>
            </a:pPr>
            <a:r>
              <a:rPr lang="zh-CN" altLang="en-US" sz="2800" b="1">
                <a:solidFill>
                  <a:srgbClr val="0000FF"/>
                </a:solidFill>
              </a:rPr>
              <a:t> 可说</a:t>
            </a:r>
            <a:r>
              <a:rPr lang="en-US" altLang="zh-CN" sz="2800" b="1">
                <a:solidFill>
                  <a:srgbClr val="0000FF"/>
                </a:solidFill>
              </a:rPr>
              <a:t>: </a:t>
            </a:r>
            <a:r>
              <a:rPr lang="en-US" altLang="zh-CN" sz="2800" b="1">
                <a:solidFill>
                  <a:srgbClr val="FF0000"/>
                </a:solidFill>
              </a:rPr>
              <a:t>a big rain</a:t>
            </a:r>
          </a:p>
          <a:p>
            <a:pPr>
              <a:lnSpc>
                <a:spcPct val="75000"/>
              </a:lnSpc>
              <a:spcBef>
                <a:spcPct val="50000"/>
              </a:spcBef>
            </a:pPr>
            <a:r>
              <a:rPr lang="en-US" altLang="zh-CN" sz="2800" b="1">
                <a:solidFill>
                  <a:srgbClr val="FF0000"/>
                </a:solidFill>
              </a:rPr>
              <a:t>           a strong wind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56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56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560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560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560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560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560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560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560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560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560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560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560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560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560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560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560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560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560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560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560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560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 nodeType="clickPar">
                      <p:stCondLst>
                        <p:cond delay="indefinite"/>
                      </p:stCondLst>
                      <p:childTnLst>
                        <p:par>
                          <p:cTn id="7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2560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2560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 nodeType="clickPar">
                      <p:stCondLst>
                        <p:cond delay="indefinite"/>
                      </p:stCondLst>
                      <p:childTnLst>
                        <p:par>
                          <p:cTn id="7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2560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2560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 nodeType="clickPar">
                      <p:stCondLst>
                        <p:cond delay="indefinite"/>
                      </p:stCondLst>
                      <p:childTnLst>
                        <p:par>
                          <p:cTn id="8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2560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2560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 nodeType="clickPar">
                      <p:stCondLst>
                        <p:cond delay="indefinite"/>
                      </p:stCondLst>
                      <p:childTnLst>
                        <p:par>
                          <p:cTn id="8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2560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2560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 nodeType="clickPar">
                      <p:stCondLst>
                        <p:cond delay="indefinite"/>
                      </p:stCondLst>
                      <p:childTnLst>
                        <p:par>
                          <p:cTn id="9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25602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25602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 nodeType="clickPar">
                      <p:stCondLst>
                        <p:cond delay="indefinite"/>
                      </p:stCondLst>
                      <p:childTnLst>
                        <p:par>
                          <p:cTn id="10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25602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25602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 nodeType="clickPar">
                      <p:stCondLst>
                        <p:cond delay="indefinite"/>
                      </p:stCondLst>
                      <p:childTnLst>
                        <p:par>
                          <p:cTn id="10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256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256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 nodeType="clickPar">
                      <p:stCondLst>
                        <p:cond delay="indefinite"/>
                      </p:stCondLst>
                      <p:childTnLst>
                        <p:par>
                          <p:cTn id="1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256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256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 nodeType="clickPar">
                      <p:stCondLst>
                        <p:cond delay="indefinite"/>
                      </p:stCondLst>
                      <p:childTnLst>
                        <p:par>
                          <p:cTn id="1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500" fill="hold"/>
                                        <p:tgtEl>
                                          <p:spTgt spid="256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500" fill="hold"/>
                                        <p:tgtEl>
                                          <p:spTgt spid="256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 nodeType="clickPar">
                      <p:stCondLst>
                        <p:cond delay="indefinite"/>
                      </p:stCondLst>
                      <p:childTnLst>
                        <p:par>
                          <p:cTn id="1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500" fill="hold"/>
                                        <p:tgtEl>
                                          <p:spTgt spid="256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500" fill="hold"/>
                                        <p:tgtEl>
                                          <p:spTgt spid="256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 nodeType="clickPar">
                      <p:stCondLst>
                        <p:cond delay="indefinite"/>
                      </p:stCondLst>
                      <p:childTnLst>
                        <p:par>
                          <p:cTn id="1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3" dur="500" fill="hold"/>
                                        <p:tgtEl>
                                          <p:spTgt spid="256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4" dur="500" fill="hold"/>
                                        <p:tgtEl>
                                          <p:spTgt spid="256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 nodeType="clickPar">
                      <p:stCondLst>
                        <p:cond delay="indefinite"/>
                      </p:stCondLst>
                      <p:childTnLst>
                        <p:par>
                          <p:cTn id="1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9" dur="500" fill="hold"/>
                                        <p:tgtEl>
                                          <p:spTgt spid="256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0" dur="500" fill="hold"/>
                                        <p:tgtEl>
                                          <p:spTgt spid="256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1" fill="hold" nodeType="clickPar">
                      <p:stCondLst>
                        <p:cond delay="indefinite"/>
                      </p:stCondLst>
                      <p:childTnLst>
                        <p:par>
                          <p:cTn id="1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5" dur="500" fill="hold"/>
                                        <p:tgtEl>
                                          <p:spTgt spid="256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6" dur="500" fill="hold"/>
                                        <p:tgtEl>
                                          <p:spTgt spid="256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 nodeType="clickPar">
                      <p:stCondLst>
                        <p:cond delay="indefinite"/>
                      </p:stCondLst>
                      <p:childTnLst>
                        <p:par>
                          <p:cTn id="1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1" dur="500" fill="hold"/>
                                        <p:tgtEl>
                                          <p:spTgt spid="2560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2" dur="500" fill="hold"/>
                                        <p:tgtEl>
                                          <p:spTgt spid="2560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3" fill="hold" nodeType="clickPar">
                      <p:stCondLst>
                        <p:cond delay="indefinite"/>
                      </p:stCondLst>
                      <p:childTnLst>
                        <p:par>
                          <p:cTn id="1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7" dur="500" fill="hold"/>
                                        <p:tgtEl>
                                          <p:spTgt spid="2560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8" dur="500" fill="hold"/>
                                        <p:tgtEl>
                                          <p:spTgt spid="2560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9" fill="hold" nodeType="clickPar">
                      <p:stCondLst>
                        <p:cond delay="indefinite"/>
                      </p:stCondLst>
                      <p:childTnLst>
                        <p:par>
                          <p:cTn id="1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3" dur="500" fill="hold"/>
                                        <p:tgtEl>
                                          <p:spTgt spid="2560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4" dur="500" fill="hold"/>
                                        <p:tgtEl>
                                          <p:spTgt spid="2560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5" fill="hold" nodeType="clickPar">
                      <p:stCondLst>
                        <p:cond delay="indefinite"/>
                      </p:stCondLst>
                      <p:childTnLst>
                        <p:par>
                          <p:cTn id="16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9" dur="500" fill="hold"/>
                                        <p:tgtEl>
                                          <p:spTgt spid="2560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0" dur="500" fill="hold"/>
                                        <p:tgtEl>
                                          <p:spTgt spid="2560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3" grpId="0"/>
      <p:bldP spid="25604" grpId="0"/>
      <p:bldP spid="25605" grpId="0"/>
      <p:bldP spid="25606" grpId="0"/>
      <p:bldP spid="25607" grpId="0"/>
      <p:bldP spid="2560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49948457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5400" y="3616325"/>
            <a:ext cx="3714750" cy="3001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123" name="WordArt 3"/>
          <p:cNvSpPr>
            <a:spLocks noChangeArrowheads="1" noChangeShapeType="1" noTextEdit="1"/>
          </p:cNvSpPr>
          <p:nvPr/>
        </p:nvSpPr>
        <p:spPr bwMode="auto">
          <a:xfrm>
            <a:off x="1331913" y="609600"/>
            <a:ext cx="4535487" cy="5159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zh-CN" sz="36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宋体"/>
                <a:ea typeface="宋体"/>
              </a:rPr>
              <a:t>Unit 7 Period 2</a:t>
            </a:r>
            <a:endParaRPr lang="zh-CN" altLang="en-US" sz="3600" kern="10">
              <a:ln w="19050">
                <a:solidFill>
                  <a:srgbClr val="99CCFF"/>
                </a:solidFill>
                <a:round/>
                <a:headEnd/>
                <a:tailEnd/>
              </a:ln>
              <a:solidFill>
                <a:srgbClr val="0066CC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宋体"/>
              <a:ea typeface="宋体"/>
            </a:endParaRPr>
          </a:p>
        </p:txBody>
      </p:sp>
      <p:sp>
        <p:nvSpPr>
          <p:cNvPr id="5124" name="WordArt 4"/>
          <p:cNvSpPr>
            <a:spLocks noChangeArrowheads="1" noChangeShapeType="1" noTextEdit="1"/>
          </p:cNvSpPr>
          <p:nvPr/>
        </p:nvSpPr>
        <p:spPr bwMode="auto">
          <a:xfrm>
            <a:off x="1187450" y="1700213"/>
            <a:ext cx="6432550" cy="1033462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zh-CN" sz="3600" kern="10">
                <a:gradFill rotWithShape="0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宋体"/>
                <a:ea typeface="宋体"/>
              </a:rPr>
              <a:t>How's it going?</a:t>
            </a:r>
            <a:endParaRPr lang="zh-CN" altLang="en-US" sz="3600" kern="10">
              <a:gradFill rotWithShape="0">
                <a:gsLst>
                  <a:gs pos="0">
                    <a:srgbClr val="FFFF00"/>
                  </a:gs>
                  <a:gs pos="100000">
                    <a:srgbClr val="FF9933"/>
                  </a:gs>
                </a:gsLst>
                <a:path path="rect">
                  <a:fillToRect l="50000" t="50000" r="50000" b="50000"/>
                </a:path>
              </a:gradFill>
              <a:effectLst>
                <a:outerShdw dist="35921" dir="2700000" algn="ctr" rotWithShape="0">
                  <a:srgbClr val="C0C0C0">
                    <a:alpha val="80000"/>
                  </a:srgbClr>
                </a:outerShdw>
              </a:effectLst>
              <a:latin typeface="宋体"/>
              <a:ea typeface="宋体"/>
            </a:endParaRPr>
          </a:p>
        </p:txBody>
      </p:sp>
      <p:sp>
        <p:nvSpPr>
          <p:cNvPr id="5125" name="Text Box 5"/>
          <p:cNvSpPr txBox="1">
            <a:spLocks noChangeArrowheads="1"/>
          </p:cNvSpPr>
          <p:nvPr/>
        </p:nvSpPr>
        <p:spPr bwMode="auto">
          <a:xfrm>
            <a:off x="1676400" y="2895600"/>
            <a:ext cx="41910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4400" b="1"/>
              <a:t>近况如何？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ext Box 2"/>
          <p:cNvSpPr txBox="1">
            <a:spLocks noChangeArrowheads="1"/>
          </p:cNvSpPr>
          <p:nvPr/>
        </p:nvSpPr>
        <p:spPr bwMode="auto">
          <a:xfrm>
            <a:off x="76200" y="0"/>
            <a:ext cx="7010400" cy="641350"/>
          </a:xfrm>
          <a:prstGeom prst="rect">
            <a:avLst/>
          </a:prstGeom>
          <a:gradFill rotWithShape="0">
            <a:gsLst>
              <a:gs pos="0">
                <a:schemeClr val="accent1"/>
              </a:gs>
              <a:gs pos="100000">
                <a:schemeClr val="bg1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600" b="1" i="1">
                <a:solidFill>
                  <a:srgbClr val="6600FF"/>
                </a:solidFill>
                <a:hlinkClick r:id="rId3" action="ppaction://hlinkfile"/>
              </a:rPr>
              <a:t>CCTV Weather Report</a:t>
            </a:r>
            <a:endParaRPr lang="en-US" altLang="zh-CN" sz="3600" b="1" i="1">
              <a:solidFill>
                <a:srgbClr val="6600FF"/>
              </a:solidFill>
            </a:endParaRPr>
          </a:p>
        </p:txBody>
      </p:sp>
      <p:grpSp>
        <p:nvGrpSpPr>
          <p:cNvPr id="27651" name="Group 3"/>
          <p:cNvGrpSpPr>
            <a:grpSpLocks/>
          </p:cNvGrpSpPr>
          <p:nvPr/>
        </p:nvGrpSpPr>
        <p:grpSpPr bwMode="auto">
          <a:xfrm>
            <a:off x="381000" y="1676400"/>
            <a:ext cx="8001000" cy="5613400"/>
            <a:chOff x="240" y="1056"/>
            <a:chExt cx="5040" cy="3536"/>
          </a:xfrm>
        </p:grpSpPr>
        <p:pic>
          <p:nvPicPr>
            <p:cNvPr id="27652" name="Picture 4" descr="地图2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1819"/>
            <a:stretch>
              <a:fillRect/>
            </a:stretch>
          </p:blipFill>
          <p:spPr bwMode="auto">
            <a:xfrm>
              <a:off x="240" y="1056"/>
              <a:ext cx="5040" cy="353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7653" name="Rectangle 5"/>
            <p:cNvSpPr>
              <a:spLocks noChangeArrowheads="1"/>
            </p:cNvSpPr>
            <p:nvPr/>
          </p:nvSpPr>
          <p:spPr bwMode="auto">
            <a:xfrm>
              <a:off x="3456" y="2976"/>
              <a:ext cx="912" cy="28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en-US" altLang="zh-CN" sz="2400" b="1"/>
                <a:t>Hangzhou</a:t>
              </a:r>
            </a:p>
          </p:txBody>
        </p:sp>
      </p:grpSp>
      <p:sp>
        <p:nvSpPr>
          <p:cNvPr id="27654" name="Text Box 6"/>
          <p:cNvSpPr txBox="1">
            <a:spLocks noChangeArrowheads="1"/>
          </p:cNvSpPr>
          <p:nvPr/>
        </p:nvSpPr>
        <p:spPr bwMode="auto">
          <a:xfrm>
            <a:off x="228600" y="1493838"/>
            <a:ext cx="8153400" cy="3932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  <a:buFontTx/>
              <a:buAutoNum type="arabicPeriod"/>
            </a:pPr>
            <a:r>
              <a:rPr lang="en-US" altLang="zh-CN" sz="2800" b="1" i="1"/>
              <a:t>In Shenyang, it’s _______ and ______.</a:t>
            </a:r>
          </a:p>
          <a:p>
            <a:pPr>
              <a:spcBef>
                <a:spcPct val="50000"/>
              </a:spcBef>
              <a:buFontTx/>
              <a:buAutoNum type="arabicPeriod"/>
            </a:pPr>
            <a:r>
              <a:rPr lang="en-US" altLang="zh-CN" sz="2800" b="1" i="1"/>
              <a:t>In Beijing, it’s ________ and ______.</a:t>
            </a:r>
          </a:p>
          <a:p>
            <a:pPr>
              <a:spcBef>
                <a:spcPct val="50000"/>
              </a:spcBef>
              <a:buFontTx/>
              <a:buAutoNum type="arabicPeriod"/>
            </a:pPr>
            <a:r>
              <a:rPr lang="en-US" altLang="zh-CN" sz="2800" b="1" i="1"/>
              <a:t>In Hangzhou, it’s raining in the morning and __________ in the afternoon. It’s ________.</a:t>
            </a:r>
          </a:p>
          <a:p>
            <a:pPr>
              <a:spcBef>
                <a:spcPct val="50000"/>
              </a:spcBef>
              <a:buFontTx/>
              <a:buAutoNum type="arabicPeriod"/>
            </a:pPr>
            <a:r>
              <a:rPr lang="en-US" altLang="zh-CN" sz="2800" b="1" i="1"/>
              <a:t>In Chengdu, it’s cloudy and warm.</a:t>
            </a:r>
          </a:p>
          <a:p>
            <a:pPr>
              <a:spcBef>
                <a:spcPct val="50000"/>
              </a:spcBef>
              <a:buFontTx/>
              <a:buAutoNum type="arabicPeriod"/>
            </a:pPr>
            <a:r>
              <a:rPr lang="en-US" altLang="zh-CN" sz="2800" b="1" i="1"/>
              <a:t>In Guangzhou, it’s  cloudy in the morning and ________ in the afternoon. It’s _____.</a:t>
            </a:r>
          </a:p>
        </p:txBody>
      </p:sp>
      <p:sp>
        <p:nvSpPr>
          <p:cNvPr id="27655" name="Rectangle 7"/>
          <p:cNvSpPr>
            <a:spLocks noChangeArrowheads="1"/>
          </p:cNvSpPr>
          <p:nvPr/>
        </p:nvSpPr>
        <p:spPr bwMode="auto">
          <a:xfrm>
            <a:off x="3276600" y="2027238"/>
            <a:ext cx="1335088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3200" b="1">
                <a:solidFill>
                  <a:srgbClr val="FF0000"/>
                </a:solidFill>
              </a:rPr>
              <a:t>windy</a:t>
            </a:r>
          </a:p>
        </p:txBody>
      </p:sp>
      <p:sp>
        <p:nvSpPr>
          <p:cNvPr id="27656" name="Rectangle 8"/>
          <p:cNvSpPr>
            <a:spLocks noChangeArrowheads="1"/>
          </p:cNvSpPr>
          <p:nvPr/>
        </p:nvSpPr>
        <p:spPr bwMode="auto">
          <a:xfrm>
            <a:off x="6248400" y="3094038"/>
            <a:ext cx="124460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200" b="1">
                <a:solidFill>
                  <a:srgbClr val="FF0000"/>
                </a:solidFill>
              </a:rPr>
              <a:t>warm</a:t>
            </a:r>
          </a:p>
        </p:txBody>
      </p:sp>
      <p:sp>
        <p:nvSpPr>
          <p:cNvPr id="27657" name="Rectangle 9"/>
          <p:cNvSpPr>
            <a:spLocks noChangeArrowheads="1"/>
          </p:cNvSpPr>
          <p:nvPr/>
        </p:nvSpPr>
        <p:spPr bwMode="auto">
          <a:xfrm>
            <a:off x="6629400" y="4800600"/>
            <a:ext cx="815975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200" b="1">
                <a:solidFill>
                  <a:srgbClr val="FF0000"/>
                </a:solidFill>
              </a:rPr>
              <a:t>hot</a:t>
            </a:r>
          </a:p>
        </p:txBody>
      </p:sp>
      <p:sp>
        <p:nvSpPr>
          <p:cNvPr id="27658" name="Rectangle 10"/>
          <p:cNvSpPr>
            <a:spLocks noChangeArrowheads="1"/>
          </p:cNvSpPr>
          <p:nvPr/>
        </p:nvSpPr>
        <p:spPr bwMode="auto">
          <a:xfrm>
            <a:off x="3581400" y="1371600"/>
            <a:ext cx="14478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200" b="1">
                <a:solidFill>
                  <a:srgbClr val="FF0000"/>
                </a:solidFill>
              </a:rPr>
              <a:t>snowy</a:t>
            </a:r>
          </a:p>
        </p:txBody>
      </p:sp>
      <p:sp>
        <p:nvSpPr>
          <p:cNvPr id="27659" name="Rectangle 11"/>
          <p:cNvSpPr>
            <a:spLocks noChangeArrowheads="1"/>
          </p:cNvSpPr>
          <p:nvPr/>
        </p:nvSpPr>
        <p:spPr bwMode="auto">
          <a:xfrm>
            <a:off x="838200" y="3078163"/>
            <a:ext cx="1381125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200" b="1">
                <a:solidFill>
                  <a:srgbClr val="FF0000"/>
                </a:solidFill>
              </a:rPr>
              <a:t>sunny</a:t>
            </a:r>
          </a:p>
        </p:txBody>
      </p:sp>
      <p:sp>
        <p:nvSpPr>
          <p:cNvPr id="27660" name="Rectangle 12"/>
          <p:cNvSpPr>
            <a:spLocks noChangeArrowheads="1"/>
          </p:cNvSpPr>
          <p:nvPr/>
        </p:nvSpPr>
        <p:spPr bwMode="auto">
          <a:xfrm>
            <a:off x="5791200" y="1371600"/>
            <a:ext cx="1019175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200" b="1">
                <a:solidFill>
                  <a:srgbClr val="FF0000"/>
                </a:solidFill>
              </a:rPr>
              <a:t>cold</a:t>
            </a:r>
          </a:p>
        </p:txBody>
      </p:sp>
      <p:sp>
        <p:nvSpPr>
          <p:cNvPr id="27661" name="Rectangle 13"/>
          <p:cNvSpPr>
            <a:spLocks noChangeArrowheads="1"/>
          </p:cNvSpPr>
          <p:nvPr/>
        </p:nvSpPr>
        <p:spPr bwMode="auto">
          <a:xfrm>
            <a:off x="5562600" y="2087563"/>
            <a:ext cx="1019175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3200" b="1">
                <a:solidFill>
                  <a:srgbClr val="FF0000"/>
                </a:solidFill>
              </a:rPr>
              <a:t>cool</a:t>
            </a:r>
          </a:p>
        </p:txBody>
      </p:sp>
      <p:sp>
        <p:nvSpPr>
          <p:cNvPr id="27662" name="Rectangle 14"/>
          <p:cNvSpPr>
            <a:spLocks noChangeArrowheads="1"/>
          </p:cNvSpPr>
          <p:nvPr/>
        </p:nvSpPr>
        <p:spPr bwMode="auto">
          <a:xfrm>
            <a:off x="1435100" y="4800600"/>
            <a:ext cx="1538288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200" b="1">
                <a:solidFill>
                  <a:srgbClr val="FF0000"/>
                </a:solidFill>
              </a:rPr>
              <a:t>raining</a:t>
            </a:r>
          </a:p>
        </p:txBody>
      </p:sp>
      <p:sp>
        <p:nvSpPr>
          <p:cNvPr id="27663" name="Text Box 15"/>
          <p:cNvSpPr txBox="1">
            <a:spLocks noChangeArrowheads="1"/>
          </p:cNvSpPr>
          <p:nvPr/>
        </p:nvSpPr>
        <p:spPr bwMode="auto">
          <a:xfrm>
            <a:off x="381000" y="5673725"/>
            <a:ext cx="7443788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3200" b="1">
                <a:solidFill>
                  <a:srgbClr val="CC00CC"/>
                </a:solidFill>
              </a:rPr>
              <a:t>How is the weather </a:t>
            </a:r>
            <a:r>
              <a:rPr lang="en-US" altLang="zh-CN" sz="5400" b="1" u="sng">
                <a:solidFill>
                  <a:srgbClr val="CC00CC"/>
                </a:solidFill>
              </a:rPr>
              <a:t>in</a:t>
            </a:r>
            <a:r>
              <a:rPr lang="en-US" altLang="zh-CN" sz="3200" b="1" u="sng">
                <a:solidFill>
                  <a:srgbClr val="CC00CC"/>
                </a:solidFill>
              </a:rPr>
              <a:t> Shengyang</a:t>
            </a:r>
            <a:r>
              <a:rPr lang="en-US" altLang="zh-CN" sz="3200" b="1">
                <a:solidFill>
                  <a:srgbClr val="CC00CC"/>
                </a:solidFill>
              </a:rPr>
              <a:t>?</a:t>
            </a:r>
            <a:r>
              <a:rPr lang="zh-CN" altLang="en-US" sz="800" b="1">
                <a:solidFill>
                  <a:schemeClr val="bg1"/>
                </a:solidFill>
              </a:rPr>
              <a:t>学科网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76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276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2765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2765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2765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1" dur="2000" fill="hold"/>
                                        <p:tgtEl>
                                          <p:spTgt spid="27651"/>
                                        </p:tgtEl>
                                      </p:cBhvr>
                                      <p:by x="45000" y="45000"/>
                                    </p:animScale>
                                  </p:childTnLst>
                                </p:cTn>
                              </p:par>
                              <p:par>
                                <p:cTn id="22" presetID="56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375 -0.07769 L 0.3 -0.55307 " pathEditMode="relative" rAng="0" ptsTypes="AA">
                                      <p:cBhvr>
                                        <p:cTn id="23" dur="2000" fill="hold"/>
                                        <p:tgtEl>
                                          <p:spTgt spid="276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125" y="-2376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276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276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276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276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276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7" dur="500"/>
                                        <p:tgtEl>
                                          <p:spTgt spid="276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 nodeType="clickPar">
                      <p:stCondLst>
                        <p:cond delay="indefinite"/>
                      </p:stCondLst>
                      <p:childTnLst>
                        <p:par>
                          <p:cTn id="5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2" dur="500"/>
                                        <p:tgtEl>
                                          <p:spTgt spid="276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7" dur="500"/>
                                        <p:tgtEl>
                                          <p:spTgt spid="276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 nodeType="clickPar">
                      <p:stCondLst>
                        <p:cond delay="indefinite"/>
                      </p:stCondLst>
                      <p:childTnLst>
                        <p:par>
                          <p:cTn id="6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0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1" dur="500"/>
                                        <p:tgtEl>
                                          <p:spTgt spid="276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/>
                                        <p:tgtEl>
                                          <p:spTgt spid="276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6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5" dur="500"/>
                                        <p:tgtEl>
                                          <p:spTgt spid="276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/>
                                        <p:tgtEl>
                                          <p:spTgt spid="276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6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9" dur="500"/>
                                        <p:tgtEl>
                                          <p:spTgt spid="2765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/>
                                        <p:tgtEl>
                                          <p:spTgt spid="2765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65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83" dur="500"/>
                                        <p:tgtEl>
                                          <p:spTgt spid="2765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/>
                                        <p:tgtEl>
                                          <p:spTgt spid="2765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65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6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87" dur="500"/>
                                        <p:tgtEl>
                                          <p:spTgt spid="276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/>
                                        <p:tgtEl>
                                          <p:spTgt spid="276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6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91" dur="500"/>
                                        <p:tgtEl>
                                          <p:spTgt spid="276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/>
                                        <p:tgtEl>
                                          <p:spTgt spid="276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6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4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95" dur="500"/>
                                        <p:tgtEl>
                                          <p:spTgt spid="276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/>
                                        <p:tgtEl>
                                          <p:spTgt spid="276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6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8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99" dur="500"/>
                                        <p:tgtEl>
                                          <p:spTgt spid="276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/>
                                        <p:tgtEl>
                                          <p:spTgt spid="276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6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2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3" dur="500"/>
                                        <p:tgtEl>
                                          <p:spTgt spid="276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/>
                                        <p:tgtEl>
                                          <p:spTgt spid="276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6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7" dur="500"/>
                                        <p:tgtEl>
                                          <p:spTgt spid="276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500"/>
                                        <p:tgtEl>
                                          <p:spTgt spid="276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6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0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11" dur="500"/>
                                        <p:tgtEl>
                                          <p:spTgt spid="276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500"/>
                                        <p:tgtEl>
                                          <p:spTgt spid="276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6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4" grpId="0" build="allAtOnce"/>
      <p:bldP spid="27655" grpId="0"/>
      <p:bldP spid="27655" grpId="1"/>
      <p:bldP spid="27656" grpId="0"/>
      <p:bldP spid="27657" grpId="0"/>
      <p:bldP spid="27657" grpId="1"/>
      <p:bldP spid="27658" grpId="0"/>
      <p:bldP spid="27658" grpId="1"/>
      <p:bldP spid="27659" grpId="0"/>
      <p:bldP spid="27660" grpId="0"/>
      <p:bldP spid="27660" grpId="1"/>
      <p:bldP spid="27661" grpId="0"/>
      <p:bldP spid="27661" grpId="1"/>
      <p:bldP spid="27662" grpId="0"/>
      <p:bldP spid="27662" grpId="1"/>
      <p:bldP spid="27663" grpId="0"/>
      <p:bldP spid="27663" grpId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9" name="Text Box 5"/>
          <p:cNvSpPr txBox="1">
            <a:spLocks noChangeArrowheads="1"/>
          </p:cNvSpPr>
          <p:nvPr/>
        </p:nvSpPr>
        <p:spPr bwMode="auto">
          <a:xfrm>
            <a:off x="76200" y="381000"/>
            <a:ext cx="96012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altLang="zh-CN" sz="4400" b="1">
                <a:solidFill>
                  <a:srgbClr val="FF0000"/>
                </a:solidFill>
                <a:latin typeface="Times New Roman" pitchFamily="18" charset="0"/>
              </a:rPr>
              <a:t> </a:t>
            </a:r>
            <a:r>
              <a:rPr lang="en-US" altLang="zh-CN" sz="5400" b="1" u="sng">
                <a:solidFill>
                  <a:srgbClr val="FF0000"/>
                </a:solidFill>
                <a:latin typeface="Times New Roman" pitchFamily="18" charset="0"/>
              </a:rPr>
              <a:t>How</a:t>
            </a:r>
            <a:r>
              <a:rPr lang="en-US" altLang="zh-CN" sz="4000" b="1" i="1" u="sng">
                <a:solidFill>
                  <a:srgbClr val="FF0000"/>
                </a:solidFill>
                <a:latin typeface="Times New Roman" pitchFamily="18" charset="0"/>
              </a:rPr>
              <a:t> </a:t>
            </a:r>
            <a:r>
              <a:rPr lang="en-US" altLang="zh-CN" sz="4800" b="1" u="sng">
                <a:solidFill>
                  <a:srgbClr val="FF0000"/>
                </a:solidFill>
                <a:latin typeface="Times New Roman" pitchFamily="18" charset="0"/>
              </a:rPr>
              <a:t>is the weather</a:t>
            </a:r>
            <a:r>
              <a:rPr lang="en-US" altLang="zh-CN" sz="3200" b="1" i="1">
                <a:latin typeface="Times New Roman" pitchFamily="18" charset="0"/>
              </a:rPr>
              <a:t> in Fuyang today?</a:t>
            </a:r>
          </a:p>
        </p:txBody>
      </p:sp>
      <p:sp>
        <p:nvSpPr>
          <p:cNvPr id="6151" name="Text Box 7"/>
          <p:cNvSpPr txBox="1">
            <a:spLocks noChangeArrowheads="1"/>
          </p:cNvSpPr>
          <p:nvPr/>
        </p:nvSpPr>
        <p:spPr bwMode="auto">
          <a:xfrm>
            <a:off x="254000" y="1371600"/>
            <a:ext cx="6299200" cy="823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zh-CN" sz="4000" b="1">
                <a:latin typeface="Times New Roman" pitchFamily="18" charset="0"/>
              </a:rPr>
              <a:t>It’s cloudy and kind of cold. </a:t>
            </a:r>
            <a:r>
              <a:rPr lang="en-US" altLang="zh-CN" sz="800" b="1">
                <a:solidFill>
                  <a:schemeClr val="bg1"/>
                </a:solidFill>
              </a:rPr>
              <a:t>zxxk</a:t>
            </a:r>
          </a:p>
        </p:txBody>
      </p:sp>
      <p:sp>
        <p:nvSpPr>
          <p:cNvPr id="6156" name="Text Box 12"/>
          <p:cNvSpPr txBox="1">
            <a:spLocks noChangeArrowheads="1"/>
          </p:cNvSpPr>
          <p:nvPr/>
        </p:nvSpPr>
        <p:spPr bwMode="auto">
          <a:xfrm>
            <a:off x="76200" y="2590800"/>
            <a:ext cx="8720138" cy="1311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4400" b="1">
                <a:solidFill>
                  <a:srgbClr val="0000FF"/>
                </a:solidFill>
                <a:latin typeface="Times New Roman" pitchFamily="18" charset="0"/>
              </a:rPr>
              <a:t>Is it</a:t>
            </a:r>
            <a:r>
              <a:rPr lang="en-US" altLang="zh-CN" sz="3600" b="1">
                <a:solidFill>
                  <a:srgbClr val="0000FF"/>
                </a:solidFill>
                <a:latin typeface="Times New Roman" pitchFamily="18" charset="0"/>
              </a:rPr>
              <a:t> usually rainy and cold </a:t>
            </a:r>
            <a:r>
              <a:rPr lang="en-US" altLang="zh-CN" sz="3600" b="1" u="sng">
                <a:solidFill>
                  <a:srgbClr val="0000FF"/>
                </a:solidFill>
                <a:latin typeface="Times New Roman" pitchFamily="18" charset="0"/>
              </a:rPr>
              <a:t>in </a:t>
            </a:r>
            <a:r>
              <a:rPr lang="en-US" altLang="zh-CN" sz="3600" b="1" u="sng">
                <a:solidFill>
                  <a:srgbClr val="FF0000"/>
                </a:solidFill>
                <a:latin typeface="Times New Roman" pitchFamily="18" charset="0"/>
              </a:rPr>
              <a:t>spring</a:t>
            </a:r>
            <a:r>
              <a:rPr lang="en-US" altLang="zh-CN" sz="3600" b="1">
                <a:solidFill>
                  <a:srgbClr val="0000FF"/>
                </a:solidFill>
                <a:latin typeface="Times New Roman" pitchFamily="18" charset="0"/>
              </a:rPr>
              <a:t>?</a:t>
            </a:r>
          </a:p>
          <a:p>
            <a:r>
              <a:rPr lang="en-US" altLang="zh-CN" sz="3600" b="1">
                <a:solidFill>
                  <a:srgbClr val="0000FF"/>
                </a:solidFill>
                <a:latin typeface="Times New Roman" pitchFamily="18" charset="0"/>
              </a:rPr>
              <a:t>                                                                (</a:t>
            </a:r>
            <a:r>
              <a:rPr lang="zh-CN" altLang="en-US" sz="3600" b="1">
                <a:solidFill>
                  <a:srgbClr val="0000FF"/>
                </a:solidFill>
                <a:latin typeface="Times New Roman" pitchFamily="18" charset="0"/>
              </a:rPr>
              <a:t>春天</a:t>
            </a:r>
            <a:r>
              <a:rPr lang="en-US" altLang="zh-CN" sz="3600" b="1">
                <a:solidFill>
                  <a:srgbClr val="0000FF"/>
                </a:solidFill>
                <a:latin typeface="Times New Roman" pitchFamily="18" charset="0"/>
              </a:rPr>
              <a:t>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5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7119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7400" y="762000"/>
            <a:ext cx="2514600" cy="1676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555" name="Picture 3" descr="1157259627033">
            <a:hlinkClick r:id="rId5"/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438400"/>
            <a:ext cx="2514600" cy="1752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556" name="Picture 4" descr="127764295393906250_2652557">
            <a:hlinkClick r:id="rId7"/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1800" y="2743200"/>
            <a:ext cx="2667000" cy="19002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557" name="Picture 5" descr="堆雪人">
            <a:hlinkClick r:id="rId9"/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3600" y="3657600"/>
            <a:ext cx="2743200" cy="182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558" name="WordArt 6"/>
          <p:cNvSpPr>
            <a:spLocks noChangeArrowheads="1" noChangeShapeType="1" noTextEdit="1"/>
          </p:cNvSpPr>
          <p:nvPr/>
        </p:nvSpPr>
        <p:spPr bwMode="auto">
          <a:xfrm>
            <a:off x="6629400" y="762000"/>
            <a:ext cx="1524000" cy="762000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/>
            <a:r>
              <a:rPr lang="en-US" altLang="zh-CN" sz="3600" b="1" kern="1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solidFill>
                  <a:srgbClr val="FFFF00"/>
                </a:solidFill>
                <a:effectLst>
                  <a:outerShdw dist="53882" dir="2700000" algn="ctr" rotWithShape="0">
                    <a:srgbClr val="9999FF">
                      <a:alpha val="80000"/>
                    </a:srgbClr>
                  </a:outerShdw>
                </a:effectLst>
                <a:latin typeface="华文中宋"/>
                <a:ea typeface="华文中宋"/>
              </a:rPr>
              <a:t>Spring</a:t>
            </a:r>
            <a:endParaRPr lang="zh-CN" altLang="en-US" sz="3600" b="1" kern="10">
              <a:ln w="9525">
                <a:solidFill>
                  <a:srgbClr val="CC99FF"/>
                </a:solidFill>
                <a:round/>
                <a:headEnd/>
                <a:tailEnd/>
              </a:ln>
              <a:solidFill>
                <a:srgbClr val="FFFF00"/>
              </a:solidFill>
              <a:effectLst>
                <a:outerShdw dist="53882" dir="2700000" algn="ctr" rotWithShape="0">
                  <a:srgbClr val="9999FF">
                    <a:alpha val="80000"/>
                  </a:srgbClr>
                </a:outerShdw>
              </a:effectLst>
              <a:latin typeface="华文中宋"/>
              <a:ea typeface="华文中宋"/>
            </a:endParaRPr>
          </a:p>
        </p:txBody>
      </p:sp>
      <p:sp>
        <p:nvSpPr>
          <p:cNvPr id="23559" name="WordArt 7"/>
          <p:cNvSpPr>
            <a:spLocks noChangeArrowheads="1" noChangeShapeType="1" noTextEdit="1"/>
          </p:cNvSpPr>
          <p:nvPr/>
        </p:nvSpPr>
        <p:spPr bwMode="auto">
          <a:xfrm>
            <a:off x="0" y="2514600"/>
            <a:ext cx="1293813" cy="533400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/>
            <a:r>
              <a:rPr lang="en-US" altLang="zh-CN" sz="3600" b="1" kern="1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53882" dir="2700000" algn="ctr" rotWithShape="0">
                    <a:srgbClr val="9999FF">
                      <a:alpha val="80000"/>
                    </a:srgbClr>
                  </a:outerShdw>
                </a:effectLst>
                <a:latin typeface="华文中宋"/>
                <a:ea typeface="华文中宋"/>
              </a:rPr>
              <a:t>Summer</a:t>
            </a:r>
            <a:endParaRPr lang="zh-CN" altLang="en-US" sz="3600" b="1" kern="10">
              <a:ln w="9525">
                <a:solidFill>
                  <a:srgbClr val="CC99FF"/>
                </a:solidFill>
                <a:round/>
                <a:headEnd/>
                <a:tailEnd/>
              </a:ln>
              <a:solidFill>
                <a:srgbClr val="FF0000"/>
              </a:solidFill>
              <a:effectLst>
                <a:outerShdw dist="53882" dir="2700000" algn="ctr" rotWithShape="0">
                  <a:srgbClr val="9999FF">
                    <a:alpha val="80000"/>
                  </a:srgbClr>
                </a:outerShdw>
              </a:effectLst>
              <a:latin typeface="华文中宋"/>
              <a:ea typeface="华文中宋"/>
            </a:endParaRPr>
          </a:p>
        </p:txBody>
      </p:sp>
      <p:sp>
        <p:nvSpPr>
          <p:cNvPr id="23560" name="WordArt 8"/>
          <p:cNvSpPr>
            <a:spLocks noChangeArrowheads="1" noChangeShapeType="1" noTextEdit="1"/>
          </p:cNvSpPr>
          <p:nvPr/>
        </p:nvSpPr>
        <p:spPr bwMode="auto">
          <a:xfrm>
            <a:off x="4114800" y="3733800"/>
            <a:ext cx="1447800" cy="838200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/>
            <a:r>
              <a:rPr lang="en-US" altLang="zh-CN" sz="3600" b="1" kern="1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solidFill>
                  <a:srgbClr val="99FF33"/>
                </a:solidFill>
                <a:effectLst>
                  <a:outerShdw dist="53882" dir="2700000" algn="ctr" rotWithShape="0">
                    <a:srgbClr val="9999FF">
                      <a:alpha val="80000"/>
                    </a:srgbClr>
                  </a:outerShdw>
                </a:effectLst>
                <a:latin typeface="华文中宋"/>
                <a:ea typeface="华文中宋"/>
              </a:rPr>
              <a:t>Autumn</a:t>
            </a:r>
            <a:endParaRPr lang="zh-CN" altLang="en-US" sz="3600" b="1" kern="10">
              <a:ln w="9525">
                <a:solidFill>
                  <a:srgbClr val="CC99FF"/>
                </a:solidFill>
                <a:round/>
                <a:headEnd/>
                <a:tailEnd/>
              </a:ln>
              <a:solidFill>
                <a:srgbClr val="99FF33"/>
              </a:solidFill>
              <a:effectLst>
                <a:outerShdw dist="53882" dir="2700000" algn="ctr" rotWithShape="0">
                  <a:srgbClr val="9999FF">
                    <a:alpha val="80000"/>
                  </a:srgbClr>
                </a:outerShdw>
              </a:effectLst>
              <a:latin typeface="华文中宋"/>
              <a:ea typeface="华文中宋"/>
            </a:endParaRPr>
          </a:p>
        </p:txBody>
      </p:sp>
      <p:sp>
        <p:nvSpPr>
          <p:cNvPr id="23561" name="WordArt 9"/>
          <p:cNvSpPr>
            <a:spLocks noChangeArrowheads="1" noChangeShapeType="1" noTextEdit="1"/>
          </p:cNvSpPr>
          <p:nvPr/>
        </p:nvSpPr>
        <p:spPr bwMode="auto">
          <a:xfrm>
            <a:off x="7391400" y="3657600"/>
            <a:ext cx="1371600" cy="762000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/>
            <a:r>
              <a:rPr lang="en-US" altLang="zh-CN" sz="3600" b="1" kern="1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solidFill>
                  <a:srgbClr val="FFFF00"/>
                </a:solidFill>
                <a:effectLst>
                  <a:outerShdw dist="53882" dir="2700000" algn="ctr" rotWithShape="0">
                    <a:srgbClr val="9999FF">
                      <a:alpha val="80000"/>
                    </a:srgbClr>
                  </a:outerShdw>
                </a:effectLst>
                <a:latin typeface="华文中宋"/>
                <a:ea typeface="华文中宋"/>
              </a:rPr>
              <a:t>Winter</a:t>
            </a:r>
            <a:endParaRPr lang="zh-CN" altLang="en-US" sz="3600" b="1" kern="10">
              <a:ln w="9525">
                <a:solidFill>
                  <a:srgbClr val="CC99FF"/>
                </a:solidFill>
                <a:round/>
                <a:headEnd/>
                <a:tailEnd/>
              </a:ln>
              <a:solidFill>
                <a:srgbClr val="FFFF00"/>
              </a:solidFill>
              <a:effectLst>
                <a:outerShdw dist="53882" dir="2700000" algn="ctr" rotWithShape="0">
                  <a:srgbClr val="9999FF">
                    <a:alpha val="80000"/>
                  </a:srgbClr>
                </a:outerShdw>
              </a:effectLst>
              <a:latin typeface="华文中宋"/>
              <a:ea typeface="华文中宋"/>
            </a:endParaRPr>
          </a:p>
        </p:txBody>
      </p:sp>
      <p:pic>
        <p:nvPicPr>
          <p:cNvPr id="23562" name="Picture 10" descr="20039118453029569"/>
          <p:cNvPicPr>
            <a:picLocks noChangeAspect="1" noChangeArrowheads="1" noCrop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2600" y="2438400"/>
            <a:ext cx="719138" cy="7508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563" name="Text Box 11"/>
          <p:cNvSpPr txBox="1">
            <a:spLocks noChangeArrowheads="1"/>
          </p:cNvSpPr>
          <p:nvPr/>
        </p:nvSpPr>
        <p:spPr bwMode="auto">
          <a:xfrm>
            <a:off x="5715000" y="2590800"/>
            <a:ext cx="3657600" cy="1019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70000"/>
              </a:lnSpc>
              <a:spcBef>
                <a:spcPct val="50000"/>
              </a:spcBef>
            </a:pPr>
            <a:r>
              <a:rPr lang="en-US" altLang="zh-CN" sz="3200" b="1">
                <a:solidFill>
                  <a:srgbClr val="0000CC"/>
                </a:solidFill>
                <a:latin typeface="Times New Roman" pitchFamily="18" charset="0"/>
              </a:rPr>
              <a:t>  spring     </a:t>
            </a:r>
          </a:p>
          <a:p>
            <a:pPr>
              <a:lnSpc>
                <a:spcPct val="70000"/>
              </a:lnSpc>
              <a:spcBef>
                <a:spcPct val="50000"/>
              </a:spcBef>
            </a:pPr>
            <a:r>
              <a:rPr lang="en-US" altLang="zh-CN" sz="3200" b="1">
                <a:solidFill>
                  <a:srgbClr val="0000CC"/>
                </a:solidFill>
                <a:latin typeface="Times New Roman" pitchFamily="18" charset="0"/>
              </a:rPr>
              <a:t>  warm but humid</a:t>
            </a:r>
          </a:p>
        </p:txBody>
      </p:sp>
      <p:sp>
        <p:nvSpPr>
          <p:cNvPr id="23564" name="Text Box 12"/>
          <p:cNvSpPr txBox="1">
            <a:spLocks noChangeArrowheads="1"/>
          </p:cNvSpPr>
          <p:nvPr/>
        </p:nvSpPr>
        <p:spPr bwMode="auto">
          <a:xfrm>
            <a:off x="0" y="4343400"/>
            <a:ext cx="3168650" cy="1019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70000"/>
              </a:lnSpc>
              <a:spcBef>
                <a:spcPct val="50000"/>
              </a:spcBef>
            </a:pPr>
            <a:r>
              <a:rPr lang="en-US" altLang="zh-CN" sz="3200" b="1">
                <a:solidFill>
                  <a:srgbClr val="0000CC"/>
                </a:solidFill>
                <a:latin typeface="Times New Roman" pitchFamily="18" charset="0"/>
              </a:rPr>
              <a:t> summer</a:t>
            </a:r>
          </a:p>
          <a:p>
            <a:pPr>
              <a:lnSpc>
                <a:spcPct val="70000"/>
              </a:lnSpc>
              <a:spcBef>
                <a:spcPct val="50000"/>
              </a:spcBef>
            </a:pPr>
            <a:r>
              <a:rPr lang="en-US" altLang="zh-CN" sz="3200" b="1">
                <a:solidFill>
                  <a:srgbClr val="0000CC"/>
                </a:solidFill>
                <a:latin typeface="Times New Roman" pitchFamily="18" charset="0"/>
              </a:rPr>
              <a:t>sunny and hot</a:t>
            </a:r>
          </a:p>
        </p:txBody>
      </p:sp>
      <p:sp>
        <p:nvSpPr>
          <p:cNvPr id="23565" name="Text Box 13"/>
          <p:cNvSpPr txBox="1">
            <a:spLocks noChangeArrowheads="1"/>
          </p:cNvSpPr>
          <p:nvPr/>
        </p:nvSpPr>
        <p:spPr bwMode="auto">
          <a:xfrm>
            <a:off x="2819400" y="4800600"/>
            <a:ext cx="3384550" cy="1019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70000"/>
              </a:lnSpc>
              <a:spcBef>
                <a:spcPct val="50000"/>
              </a:spcBef>
            </a:pPr>
            <a:r>
              <a:rPr lang="en-US" altLang="zh-CN" sz="3200" b="1">
                <a:solidFill>
                  <a:srgbClr val="0000CC"/>
                </a:solidFill>
                <a:latin typeface="Times New Roman" pitchFamily="18" charset="0"/>
              </a:rPr>
              <a:t> autumn </a:t>
            </a:r>
          </a:p>
          <a:p>
            <a:pPr>
              <a:lnSpc>
                <a:spcPct val="70000"/>
              </a:lnSpc>
              <a:spcBef>
                <a:spcPct val="50000"/>
              </a:spcBef>
            </a:pPr>
            <a:r>
              <a:rPr lang="en-US" altLang="zh-CN" sz="3200" b="1">
                <a:solidFill>
                  <a:srgbClr val="0000CC"/>
                </a:solidFill>
                <a:latin typeface="Times New Roman" pitchFamily="18" charset="0"/>
              </a:rPr>
              <a:t> windy and cool</a:t>
            </a:r>
          </a:p>
        </p:txBody>
      </p:sp>
      <p:sp>
        <p:nvSpPr>
          <p:cNvPr id="23566" name="Text Box 14"/>
          <p:cNvSpPr txBox="1">
            <a:spLocks noChangeArrowheads="1"/>
          </p:cNvSpPr>
          <p:nvPr/>
        </p:nvSpPr>
        <p:spPr bwMode="auto">
          <a:xfrm>
            <a:off x="5688013" y="5638800"/>
            <a:ext cx="3455987" cy="1019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70000"/>
              </a:lnSpc>
              <a:spcBef>
                <a:spcPct val="50000"/>
              </a:spcBef>
            </a:pPr>
            <a:r>
              <a:rPr lang="en-US" altLang="zh-CN" sz="3200" b="1">
                <a:solidFill>
                  <a:srgbClr val="0000CC"/>
                </a:solidFill>
                <a:latin typeface="Times New Roman" pitchFamily="18" charset="0"/>
              </a:rPr>
              <a:t> winter </a:t>
            </a:r>
          </a:p>
          <a:p>
            <a:pPr>
              <a:lnSpc>
                <a:spcPct val="70000"/>
              </a:lnSpc>
              <a:spcBef>
                <a:spcPct val="50000"/>
              </a:spcBef>
            </a:pPr>
            <a:r>
              <a:rPr lang="en-US" altLang="zh-CN" sz="3200" b="1">
                <a:solidFill>
                  <a:srgbClr val="0000CC"/>
                </a:solidFill>
                <a:latin typeface="Times New Roman" pitchFamily="18" charset="0"/>
              </a:rPr>
              <a:t>  snowy and cold</a:t>
            </a:r>
          </a:p>
        </p:txBody>
      </p:sp>
      <p:sp>
        <p:nvSpPr>
          <p:cNvPr id="23567" name="Text Box 15"/>
          <p:cNvSpPr txBox="1">
            <a:spLocks noChangeArrowheads="1"/>
          </p:cNvSpPr>
          <p:nvPr/>
        </p:nvSpPr>
        <p:spPr bwMode="auto">
          <a:xfrm>
            <a:off x="76200" y="103188"/>
            <a:ext cx="9144000" cy="1878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lnSpc>
                <a:spcPct val="70000"/>
              </a:lnSpc>
              <a:spcBef>
                <a:spcPct val="50000"/>
              </a:spcBef>
            </a:pPr>
            <a:r>
              <a:rPr lang="en-US" altLang="zh-CN" sz="4400" b="1" u="sng">
                <a:solidFill>
                  <a:srgbClr val="FF0000"/>
                </a:solidFill>
                <a:latin typeface="Times New Roman" pitchFamily="18" charset="0"/>
              </a:rPr>
              <a:t>What</a:t>
            </a:r>
            <a:r>
              <a:rPr lang="en-US" altLang="zh-CN" sz="3200" b="1" i="1" u="sng">
                <a:solidFill>
                  <a:srgbClr val="FF00FF"/>
                </a:solidFill>
                <a:latin typeface="Times New Roman" pitchFamily="18" charset="0"/>
              </a:rPr>
              <a:t> </a:t>
            </a:r>
            <a:r>
              <a:rPr lang="en-US" altLang="zh-CN" sz="3200" b="1" i="1" u="sng">
                <a:latin typeface="Times New Roman" pitchFamily="18" charset="0"/>
              </a:rPr>
              <a:t>is the weather</a:t>
            </a:r>
            <a:r>
              <a:rPr lang="en-US" altLang="zh-CN" sz="3200" b="1" i="1" u="sng">
                <a:solidFill>
                  <a:srgbClr val="FF00FF"/>
                </a:solidFill>
                <a:latin typeface="Times New Roman" pitchFamily="18" charset="0"/>
              </a:rPr>
              <a:t> </a:t>
            </a:r>
            <a:r>
              <a:rPr lang="en-US" altLang="zh-CN" sz="4400" b="1" u="sng">
                <a:solidFill>
                  <a:srgbClr val="FF0000"/>
                </a:solidFill>
                <a:latin typeface="Times New Roman" pitchFamily="18" charset="0"/>
              </a:rPr>
              <a:t>like</a:t>
            </a:r>
            <a:r>
              <a:rPr lang="en-US" altLang="zh-CN" sz="4400" b="1">
                <a:solidFill>
                  <a:srgbClr val="FF0000"/>
                </a:solidFill>
                <a:latin typeface="Times New Roman" pitchFamily="18" charset="0"/>
              </a:rPr>
              <a:t> </a:t>
            </a:r>
            <a:r>
              <a:rPr lang="en-US" altLang="zh-CN" sz="3600" b="1">
                <a:latin typeface="Times New Roman" pitchFamily="18" charset="0"/>
              </a:rPr>
              <a:t>in spring</a:t>
            </a:r>
            <a:r>
              <a:rPr lang="en-US" altLang="zh-CN" sz="2000" b="1" i="1">
                <a:latin typeface="Times New Roman" pitchFamily="18" charset="0"/>
              </a:rPr>
              <a:t>?</a:t>
            </a:r>
          </a:p>
          <a:p>
            <a:pPr eaLnBrk="0" hangingPunct="0">
              <a:lnSpc>
                <a:spcPct val="70000"/>
              </a:lnSpc>
              <a:spcBef>
                <a:spcPct val="50000"/>
              </a:spcBef>
            </a:pPr>
            <a:r>
              <a:rPr lang="en-US" altLang="zh-CN" sz="2000" b="1" i="1">
                <a:latin typeface="Times New Roman" pitchFamily="18" charset="0"/>
              </a:rPr>
              <a:t>= </a:t>
            </a:r>
            <a:r>
              <a:rPr lang="en-US" altLang="zh-CN" sz="3200" b="1" i="1">
                <a:latin typeface="Times New Roman" pitchFamily="18" charset="0"/>
              </a:rPr>
              <a:t>How is the weather in spring?</a:t>
            </a:r>
          </a:p>
          <a:p>
            <a:pPr eaLnBrk="0" hangingPunct="0">
              <a:lnSpc>
                <a:spcPct val="70000"/>
              </a:lnSpc>
              <a:spcBef>
                <a:spcPct val="50000"/>
              </a:spcBef>
            </a:pPr>
            <a:r>
              <a:rPr lang="en-US" altLang="zh-CN" sz="4000" b="1">
                <a:latin typeface="Times New Roman" pitchFamily="18" charset="0"/>
              </a:rPr>
              <a:t>It is </a:t>
            </a:r>
            <a:r>
              <a:rPr lang="en-US" altLang="zh-CN" sz="4000" b="1">
                <a:solidFill>
                  <a:srgbClr val="0000FF"/>
                </a:solidFill>
                <a:latin typeface="Times New Roman" pitchFamily="18" charset="0"/>
              </a:rPr>
              <a:t>usually </a:t>
            </a:r>
            <a:r>
              <a:rPr lang="en-US" altLang="zh-CN" sz="4000" b="1">
                <a:latin typeface="Times New Roman" pitchFamily="18" charset="0"/>
              </a:rPr>
              <a:t>…in spring.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 nodeType="clickPar">
                      <p:stCondLst>
                        <p:cond delay="indefinite"/>
                      </p:stCondLst>
                      <p:childTnLst>
                        <p:par>
                          <p:cTn id="6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9" grpId="0" animBg="1"/>
      <p:bldP spid="23560" grpId="0" animBg="1"/>
      <p:bldP spid="23561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pic085_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279" r="22720"/>
          <a:stretch>
            <a:fillRect/>
          </a:stretch>
        </p:blipFill>
        <p:spPr bwMode="auto">
          <a:xfrm>
            <a:off x="4648200" y="3775075"/>
            <a:ext cx="1295400" cy="1235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7" name="Picture 3" descr="pic088_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118" r="20416"/>
          <a:stretch>
            <a:fillRect/>
          </a:stretch>
        </p:blipFill>
        <p:spPr bwMode="auto">
          <a:xfrm>
            <a:off x="6477000" y="3927475"/>
            <a:ext cx="1447800" cy="1177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8" name="Picture 4" descr="pic095_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176" r="15294"/>
          <a:stretch>
            <a:fillRect/>
          </a:stretch>
        </p:blipFill>
        <p:spPr bwMode="auto">
          <a:xfrm>
            <a:off x="2286000" y="3089275"/>
            <a:ext cx="1371600" cy="1152525"/>
          </a:xfrm>
          <a:prstGeom prst="rect">
            <a:avLst/>
          </a:prstGeom>
          <a:solidFill>
            <a:schemeClr val="accent1"/>
          </a:solidFill>
        </p:spPr>
      </p:pic>
      <p:pic>
        <p:nvPicPr>
          <p:cNvPr id="11269" name="Picture 5" descr="qq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815" t="-7329" r="22221"/>
          <a:stretch>
            <a:fillRect/>
          </a:stretch>
        </p:blipFill>
        <p:spPr bwMode="auto">
          <a:xfrm>
            <a:off x="533400" y="2327275"/>
            <a:ext cx="1295400" cy="1116013"/>
          </a:xfrm>
          <a:prstGeom prst="rect">
            <a:avLst/>
          </a:prstGeom>
          <a:solidFill>
            <a:schemeClr val="accent1"/>
          </a:solidFill>
        </p:spPr>
      </p:pic>
      <p:sp>
        <p:nvSpPr>
          <p:cNvPr id="11271" name="Text Box 7"/>
          <p:cNvSpPr txBox="1">
            <a:spLocks noChangeArrowheads="1"/>
          </p:cNvSpPr>
          <p:nvPr/>
        </p:nvSpPr>
        <p:spPr bwMode="auto">
          <a:xfrm>
            <a:off x="457200" y="3546475"/>
            <a:ext cx="128905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3200" b="1">
                <a:latin typeface="Times New Roman" pitchFamily="18" charset="0"/>
              </a:rPr>
              <a:t> great </a:t>
            </a:r>
          </a:p>
        </p:txBody>
      </p:sp>
      <p:sp>
        <p:nvSpPr>
          <p:cNvPr id="11272" name="Text Box 8"/>
          <p:cNvSpPr txBox="1">
            <a:spLocks noChangeArrowheads="1"/>
          </p:cNvSpPr>
          <p:nvPr/>
        </p:nvSpPr>
        <p:spPr bwMode="auto">
          <a:xfrm>
            <a:off x="1752600" y="4079875"/>
            <a:ext cx="2486025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3200" b="1">
                <a:latin typeface="Times New Roman" pitchFamily="18" charset="0"/>
              </a:rPr>
              <a:t>   </a:t>
            </a:r>
            <a:r>
              <a:rPr lang="en-US" altLang="zh-CN" sz="3200" b="1">
                <a:solidFill>
                  <a:srgbClr val="FF0000"/>
                </a:solidFill>
                <a:latin typeface="Times New Roman" pitchFamily="18" charset="0"/>
              </a:rPr>
              <a:t>pretty</a:t>
            </a:r>
            <a:r>
              <a:rPr lang="en-US" altLang="zh-CN" sz="3200" b="1">
                <a:latin typeface="Times New Roman" pitchFamily="18" charset="0"/>
              </a:rPr>
              <a:t> good</a:t>
            </a:r>
          </a:p>
        </p:txBody>
      </p:sp>
      <p:sp>
        <p:nvSpPr>
          <p:cNvPr id="11273" name="Text Box 9"/>
          <p:cNvSpPr txBox="1">
            <a:spLocks noChangeArrowheads="1"/>
          </p:cNvSpPr>
          <p:nvPr/>
        </p:nvSpPr>
        <p:spPr bwMode="auto">
          <a:xfrm>
            <a:off x="4267200" y="5070475"/>
            <a:ext cx="160655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3200" b="1">
                <a:latin typeface="Times New Roman" pitchFamily="18" charset="0"/>
              </a:rPr>
              <a:t> not bad</a:t>
            </a:r>
          </a:p>
        </p:txBody>
      </p:sp>
      <p:sp>
        <p:nvSpPr>
          <p:cNvPr id="11274" name="Text Box 10"/>
          <p:cNvSpPr txBox="1">
            <a:spLocks noChangeArrowheads="1"/>
          </p:cNvSpPr>
          <p:nvPr/>
        </p:nvSpPr>
        <p:spPr bwMode="auto">
          <a:xfrm>
            <a:off x="6477000" y="4999038"/>
            <a:ext cx="2185988" cy="1250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3200" b="1">
                <a:latin typeface="Times New Roman" pitchFamily="18" charset="0"/>
              </a:rPr>
              <a:t>  </a:t>
            </a:r>
            <a:r>
              <a:rPr lang="en-US" altLang="zh-CN" sz="4400" b="1">
                <a:solidFill>
                  <a:srgbClr val="FF0000"/>
                </a:solidFill>
                <a:latin typeface="Times New Roman" pitchFamily="18" charset="0"/>
              </a:rPr>
              <a:t>terrible</a:t>
            </a:r>
          </a:p>
          <a:p>
            <a:r>
              <a:rPr lang="en-US" altLang="zh-CN" sz="3200" b="1">
                <a:solidFill>
                  <a:srgbClr val="FF0000"/>
                </a:solidFill>
                <a:latin typeface="Times New Roman" pitchFamily="18" charset="0"/>
              </a:rPr>
              <a:t>= </a:t>
            </a:r>
            <a:r>
              <a:rPr lang="en-US" altLang="zh-CN" sz="3200" b="1">
                <a:latin typeface="Times New Roman" pitchFamily="18" charset="0"/>
              </a:rPr>
              <a:t>very bad</a:t>
            </a:r>
          </a:p>
        </p:txBody>
      </p:sp>
      <p:sp>
        <p:nvSpPr>
          <p:cNvPr id="11276" name="Text Box 12"/>
          <p:cNvSpPr txBox="1">
            <a:spLocks noChangeArrowheads="1"/>
          </p:cNvSpPr>
          <p:nvPr/>
        </p:nvSpPr>
        <p:spPr bwMode="auto">
          <a:xfrm>
            <a:off x="381000" y="533400"/>
            <a:ext cx="4219575" cy="1433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4400" b="1" i="1">
                <a:latin typeface="Times New Roman" pitchFamily="18" charset="0"/>
              </a:rPr>
              <a:t>--How</a:t>
            </a:r>
            <a:r>
              <a:rPr lang="en-US" altLang="zh-CN" sz="4400" b="1" i="1">
                <a:solidFill>
                  <a:srgbClr val="0000CC"/>
                </a:solidFill>
                <a:latin typeface="Times New Roman" pitchFamily="18" charset="0"/>
              </a:rPr>
              <a:t>’s </a:t>
            </a:r>
            <a:r>
              <a:rPr lang="en-US" altLang="zh-CN" sz="4400" b="1" i="1">
                <a:latin typeface="Times New Roman" pitchFamily="18" charset="0"/>
              </a:rPr>
              <a:t>it go</a:t>
            </a:r>
            <a:r>
              <a:rPr lang="en-US" altLang="zh-CN" sz="4400" b="1" i="1">
                <a:solidFill>
                  <a:srgbClr val="0000CC"/>
                </a:solidFill>
                <a:latin typeface="Times New Roman" pitchFamily="18" charset="0"/>
              </a:rPr>
              <a:t>ing</a:t>
            </a:r>
            <a:r>
              <a:rPr lang="en-US" altLang="zh-CN" sz="4400" b="1" i="1">
                <a:latin typeface="Times New Roman" pitchFamily="18" charset="0"/>
              </a:rPr>
              <a:t>?</a:t>
            </a:r>
          </a:p>
          <a:p>
            <a:r>
              <a:rPr lang="en-US" altLang="zh-CN" sz="4400" b="1" i="1">
                <a:latin typeface="Times New Roman" pitchFamily="18" charset="0"/>
              </a:rPr>
              <a:t>--Great.</a:t>
            </a:r>
          </a:p>
        </p:txBody>
      </p:sp>
      <p:sp>
        <p:nvSpPr>
          <p:cNvPr id="11277" name="Rectangle 13"/>
          <p:cNvSpPr>
            <a:spLocks noChangeArrowheads="1"/>
          </p:cNvSpPr>
          <p:nvPr/>
        </p:nvSpPr>
        <p:spPr bwMode="auto">
          <a:xfrm>
            <a:off x="4800600" y="609600"/>
            <a:ext cx="2246313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zh-CN" altLang="en-US" sz="3600" b="1">
                <a:solidFill>
                  <a:srgbClr val="FF00FF"/>
                </a:solidFill>
                <a:latin typeface="Times New Roman" pitchFamily="18" charset="0"/>
              </a:rPr>
              <a:t>近况如何</a:t>
            </a:r>
            <a:r>
              <a:rPr lang="en-US" altLang="zh-CN" sz="3600" b="1">
                <a:solidFill>
                  <a:srgbClr val="FF00FF"/>
                </a:solidFill>
                <a:latin typeface="Times New Roman" pitchFamily="18" charset="0"/>
              </a:rPr>
              <a:t>?</a:t>
            </a:r>
          </a:p>
        </p:txBody>
      </p:sp>
      <p:sp>
        <p:nvSpPr>
          <p:cNvPr id="11280" name="Text Box 16"/>
          <p:cNvSpPr txBox="1">
            <a:spLocks noChangeArrowheads="1"/>
          </p:cNvSpPr>
          <p:nvPr/>
        </p:nvSpPr>
        <p:spPr bwMode="auto">
          <a:xfrm>
            <a:off x="381000" y="5337175"/>
            <a:ext cx="2454275" cy="823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4800" b="1">
                <a:solidFill>
                  <a:srgbClr val="0000FF"/>
                </a:solidFill>
              </a:rPr>
              <a:t>P 33 3a</a:t>
            </a:r>
            <a:r>
              <a:rPr lang="en-US" altLang="zh-CN" sz="4800" b="1"/>
              <a:t> </a:t>
            </a:r>
          </a:p>
        </p:txBody>
      </p:sp>
      <p:sp>
        <p:nvSpPr>
          <p:cNvPr id="11281" name="Text Box 17"/>
          <p:cNvSpPr txBox="1">
            <a:spLocks noChangeArrowheads="1"/>
          </p:cNvSpPr>
          <p:nvPr/>
        </p:nvSpPr>
        <p:spPr bwMode="auto">
          <a:xfrm>
            <a:off x="304800" y="6019800"/>
            <a:ext cx="27305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4400" b="1">
                <a:solidFill>
                  <a:srgbClr val="FF0000"/>
                </a:solidFill>
              </a:rPr>
              <a:t> c , b, d, 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71" grpId="0"/>
      <p:bldP spid="11273" grpId="0"/>
      <p:bldP spid="11276" grpId="0"/>
      <p:bldP spid="11277" grpId="0"/>
      <p:bldP spid="11280" grpId="0"/>
      <p:bldP spid="1128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/>
          <p:cNvSpPr txBox="1">
            <a:spLocks noChangeArrowheads="1"/>
          </p:cNvSpPr>
          <p:nvPr/>
        </p:nvSpPr>
        <p:spPr bwMode="auto">
          <a:xfrm>
            <a:off x="228600" y="228600"/>
            <a:ext cx="10158413" cy="1897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90000"/>
              </a:lnSpc>
              <a:spcBef>
                <a:spcPct val="50000"/>
              </a:spcBef>
            </a:pPr>
            <a:r>
              <a:rPr lang="en-US" altLang="zh-CN" sz="3200" b="1" i="1"/>
              <a:t>Do you know how to </a:t>
            </a:r>
            <a:r>
              <a:rPr lang="en-US" altLang="zh-CN" sz="3200" b="1" i="1" u="sng">
                <a:solidFill>
                  <a:srgbClr val="FF0000"/>
                </a:solidFill>
              </a:rPr>
              <a:t>talk on the phone</a:t>
            </a:r>
          </a:p>
          <a:p>
            <a:pPr>
              <a:lnSpc>
                <a:spcPct val="90000"/>
              </a:lnSpc>
              <a:spcBef>
                <a:spcPct val="50000"/>
              </a:spcBef>
            </a:pPr>
            <a:r>
              <a:rPr lang="en-US" altLang="zh-CN" sz="3200" b="1" i="1"/>
              <a:t> in English?</a:t>
            </a:r>
          </a:p>
          <a:p>
            <a:pPr>
              <a:lnSpc>
                <a:spcPct val="90000"/>
              </a:lnSpc>
              <a:spcBef>
                <a:spcPct val="50000"/>
              </a:spcBef>
            </a:pPr>
            <a:r>
              <a:rPr lang="zh-CN" altLang="en-US" sz="3200" b="1" i="1"/>
              <a:t>你知道怎样用英语进行电话对话吗？</a:t>
            </a:r>
          </a:p>
        </p:txBody>
      </p:sp>
      <p:pic>
        <p:nvPicPr>
          <p:cNvPr id="10243" name="Picture 3" descr="Untitled-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388" y="692150"/>
            <a:ext cx="1763712" cy="12525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244" name="Text Box 4"/>
          <p:cNvSpPr txBox="1">
            <a:spLocks noChangeArrowheads="1"/>
          </p:cNvSpPr>
          <p:nvPr/>
        </p:nvSpPr>
        <p:spPr bwMode="auto">
          <a:xfrm>
            <a:off x="231775" y="2120900"/>
            <a:ext cx="3244850" cy="4773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 b="1">
                <a:solidFill>
                  <a:srgbClr val="0000CC"/>
                </a:solidFill>
                <a:latin typeface="Times New Roman" pitchFamily="18" charset="0"/>
              </a:rPr>
              <a:t>开头： </a:t>
            </a:r>
            <a:r>
              <a:rPr lang="en-US" altLang="zh-CN" sz="3200" b="1">
                <a:solidFill>
                  <a:srgbClr val="0000CC"/>
                </a:solidFill>
                <a:latin typeface="Times New Roman" pitchFamily="18" charset="0"/>
              </a:rPr>
              <a:t>Hello!/Hi!</a:t>
            </a:r>
          </a:p>
          <a:p>
            <a:pPr>
              <a:lnSpc>
                <a:spcPct val="120000"/>
              </a:lnSpc>
            </a:pPr>
            <a:r>
              <a:rPr lang="en-US" altLang="zh-CN" sz="3200" b="1">
                <a:solidFill>
                  <a:srgbClr val="0000CC"/>
                </a:solidFill>
                <a:latin typeface="Times New Roman" pitchFamily="18" charset="0"/>
              </a:rPr>
              <a:t>1. </a:t>
            </a:r>
            <a:r>
              <a:rPr lang="zh-CN" altLang="en-US" sz="3200" b="1">
                <a:solidFill>
                  <a:srgbClr val="0000CC"/>
                </a:solidFill>
                <a:latin typeface="Times New Roman" pitchFamily="18" charset="0"/>
              </a:rPr>
              <a:t>我是</a:t>
            </a:r>
            <a:r>
              <a:rPr lang="en-US" altLang="zh-CN" sz="3200" b="1">
                <a:solidFill>
                  <a:srgbClr val="0000CC"/>
                </a:solidFill>
                <a:latin typeface="Times New Roman" pitchFamily="18" charset="0"/>
              </a:rPr>
              <a:t>…</a:t>
            </a:r>
          </a:p>
          <a:p>
            <a:pPr>
              <a:lnSpc>
                <a:spcPct val="120000"/>
              </a:lnSpc>
            </a:pPr>
            <a:r>
              <a:rPr lang="en-US" altLang="zh-CN" sz="3200" b="1">
                <a:solidFill>
                  <a:srgbClr val="0000CC"/>
                </a:solidFill>
                <a:latin typeface="Times New Roman" pitchFamily="18" charset="0"/>
              </a:rPr>
              <a:t>2. </a:t>
            </a:r>
            <a:r>
              <a:rPr lang="zh-CN" altLang="en-US" sz="3200" b="1">
                <a:solidFill>
                  <a:srgbClr val="0000CC"/>
                </a:solidFill>
                <a:latin typeface="Times New Roman" pitchFamily="18" charset="0"/>
              </a:rPr>
              <a:t>你是</a:t>
            </a:r>
            <a:r>
              <a:rPr lang="en-US" altLang="zh-CN" sz="3200" b="1">
                <a:solidFill>
                  <a:srgbClr val="0000CC"/>
                </a:solidFill>
                <a:latin typeface="Times New Roman" pitchFamily="18" charset="0"/>
              </a:rPr>
              <a:t>…?</a:t>
            </a:r>
          </a:p>
          <a:p>
            <a:pPr>
              <a:lnSpc>
                <a:spcPct val="120000"/>
              </a:lnSpc>
            </a:pPr>
            <a:r>
              <a:rPr lang="en-US" altLang="zh-CN" sz="3200" b="1">
                <a:solidFill>
                  <a:srgbClr val="0000CC"/>
                </a:solidFill>
                <a:latin typeface="Times New Roman" pitchFamily="18" charset="0"/>
              </a:rPr>
              <a:t>    </a:t>
            </a:r>
            <a:r>
              <a:rPr lang="zh-CN" altLang="en-US" sz="3200" b="1">
                <a:solidFill>
                  <a:srgbClr val="0000CC"/>
                </a:solidFill>
                <a:latin typeface="Times New Roman" pitchFamily="18" charset="0"/>
              </a:rPr>
              <a:t>是的，我是。</a:t>
            </a:r>
          </a:p>
          <a:p>
            <a:pPr>
              <a:lnSpc>
                <a:spcPct val="120000"/>
              </a:lnSpc>
            </a:pPr>
            <a:r>
              <a:rPr lang="zh-CN" altLang="en-US" sz="3200" b="1">
                <a:solidFill>
                  <a:srgbClr val="0000CC"/>
                </a:solidFill>
                <a:latin typeface="Times New Roman" pitchFamily="18" charset="0"/>
              </a:rPr>
              <a:t>    不，我不是。</a:t>
            </a:r>
          </a:p>
          <a:p>
            <a:pPr>
              <a:lnSpc>
                <a:spcPct val="120000"/>
              </a:lnSpc>
            </a:pPr>
            <a:r>
              <a:rPr lang="en-US" altLang="zh-CN" sz="3200" b="1">
                <a:solidFill>
                  <a:srgbClr val="0000CC"/>
                </a:solidFill>
                <a:latin typeface="Times New Roman" pitchFamily="18" charset="0"/>
              </a:rPr>
              <a:t>3. Tom</a:t>
            </a:r>
            <a:r>
              <a:rPr lang="zh-CN" altLang="en-US" sz="3200" b="1">
                <a:solidFill>
                  <a:srgbClr val="0000CC"/>
                </a:solidFill>
                <a:latin typeface="Times New Roman" pitchFamily="18" charset="0"/>
              </a:rPr>
              <a:t>在吗</a:t>
            </a:r>
            <a:r>
              <a:rPr lang="en-US" altLang="zh-CN" sz="3200" b="1">
                <a:solidFill>
                  <a:srgbClr val="0000CC"/>
                </a:solidFill>
                <a:latin typeface="Times New Roman" pitchFamily="18" charset="0"/>
              </a:rPr>
              <a:t>?</a:t>
            </a:r>
          </a:p>
          <a:p>
            <a:pPr>
              <a:lnSpc>
                <a:spcPct val="120000"/>
              </a:lnSpc>
            </a:pPr>
            <a:r>
              <a:rPr lang="en-US" altLang="zh-CN" sz="3200" b="1">
                <a:solidFill>
                  <a:srgbClr val="0000CC"/>
                </a:solidFill>
                <a:latin typeface="Times New Roman" pitchFamily="18" charset="0"/>
              </a:rPr>
              <a:t>    </a:t>
            </a:r>
            <a:r>
              <a:rPr lang="zh-CN" altLang="en-US" sz="3200" b="1">
                <a:solidFill>
                  <a:srgbClr val="0000CC"/>
                </a:solidFill>
                <a:latin typeface="Times New Roman" pitchFamily="18" charset="0"/>
              </a:rPr>
              <a:t>是的，他在。</a:t>
            </a:r>
          </a:p>
          <a:p>
            <a:pPr>
              <a:lnSpc>
                <a:spcPct val="120000"/>
              </a:lnSpc>
            </a:pPr>
            <a:r>
              <a:rPr lang="zh-CN" altLang="en-US" sz="3200" b="1">
                <a:solidFill>
                  <a:srgbClr val="0000CC"/>
                </a:solidFill>
                <a:latin typeface="Times New Roman" pitchFamily="18" charset="0"/>
              </a:rPr>
              <a:t>    不，他不在。</a:t>
            </a:r>
          </a:p>
        </p:txBody>
      </p:sp>
      <p:sp>
        <p:nvSpPr>
          <p:cNvPr id="10245" name="Text Box 5"/>
          <p:cNvSpPr txBox="1">
            <a:spLocks noChangeArrowheads="1"/>
          </p:cNvSpPr>
          <p:nvPr/>
        </p:nvSpPr>
        <p:spPr bwMode="auto">
          <a:xfrm>
            <a:off x="2819400" y="2092325"/>
            <a:ext cx="7096125" cy="4773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i="1">
                <a:solidFill>
                  <a:srgbClr val="FF0000"/>
                </a:solidFill>
                <a:latin typeface="Times New Roman" pitchFamily="18" charset="0"/>
              </a:rPr>
              <a:t>      </a:t>
            </a:r>
            <a:r>
              <a:rPr lang="zh-CN" altLang="en-US" sz="3200" b="1" i="1">
                <a:solidFill>
                  <a:srgbClr val="FF0000"/>
                </a:solidFill>
                <a:latin typeface="Times New Roman" pitchFamily="18" charset="0"/>
              </a:rPr>
              <a:t>回答：</a:t>
            </a:r>
            <a:r>
              <a:rPr lang="en-US" altLang="zh-CN" sz="3200" b="1" i="1">
                <a:solidFill>
                  <a:srgbClr val="FF0000"/>
                </a:solidFill>
                <a:latin typeface="Times New Roman" pitchFamily="18" charset="0"/>
              </a:rPr>
              <a:t>Hello/Hi!</a:t>
            </a:r>
          </a:p>
          <a:p>
            <a:pPr>
              <a:lnSpc>
                <a:spcPct val="120000"/>
              </a:lnSpc>
            </a:pPr>
            <a:r>
              <a:rPr lang="en-US" altLang="zh-CN" sz="3200" b="1" i="1">
                <a:solidFill>
                  <a:srgbClr val="FF0000"/>
                </a:solidFill>
                <a:latin typeface="Times New Roman" pitchFamily="18" charset="0"/>
              </a:rPr>
              <a:t>1. This is ….</a:t>
            </a:r>
          </a:p>
          <a:p>
            <a:pPr>
              <a:lnSpc>
                <a:spcPct val="120000"/>
              </a:lnSpc>
            </a:pPr>
            <a:r>
              <a:rPr lang="en-US" altLang="zh-CN" sz="3200" b="1" i="1">
                <a:solidFill>
                  <a:srgbClr val="FF0000"/>
                </a:solidFill>
                <a:latin typeface="Times New Roman" pitchFamily="18" charset="0"/>
              </a:rPr>
              <a:t>2. Is that …?/Is that Jane speaking?</a:t>
            </a:r>
          </a:p>
          <a:p>
            <a:pPr>
              <a:lnSpc>
                <a:spcPct val="120000"/>
              </a:lnSpc>
            </a:pPr>
            <a:r>
              <a:rPr lang="en-US" altLang="zh-CN" sz="3200" b="1" i="1">
                <a:solidFill>
                  <a:srgbClr val="FF0000"/>
                </a:solidFill>
                <a:latin typeface="Times New Roman" pitchFamily="18" charset="0"/>
              </a:rPr>
              <a:t>    Yes, it is.</a:t>
            </a:r>
          </a:p>
          <a:p>
            <a:pPr>
              <a:lnSpc>
                <a:spcPct val="120000"/>
              </a:lnSpc>
            </a:pPr>
            <a:r>
              <a:rPr lang="en-US" altLang="zh-CN" sz="3200" b="1" i="1">
                <a:solidFill>
                  <a:srgbClr val="FF0000"/>
                </a:solidFill>
                <a:latin typeface="Times New Roman" pitchFamily="18" charset="0"/>
              </a:rPr>
              <a:t>    No, it isn’t.</a:t>
            </a:r>
          </a:p>
          <a:p>
            <a:pPr>
              <a:lnSpc>
                <a:spcPct val="120000"/>
              </a:lnSpc>
            </a:pPr>
            <a:r>
              <a:rPr lang="en-US" altLang="zh-CN" sz="3200" b="1" i="1">
                <a:solidFill>
                  <a:srgbClr val="FF0000"/>
                </a:solidFill>
                <a:latin typeface="Times New Roman" pitchFamily="18" charset="0"/>
              </a:rPr>
              <a:t>3. Is Tom there?</a:t>
            </a:r>
          </a:p>
          <a:p>
            <a:pPr>
              <a:lnSpc>
                <a:spcPct val="120000"/>
              </a:lnSpc>
            </a:pPr>
            <a:r>
              <a:rPr lang="en-US" altLang="zh-CN" sz="3200" b="1" i="1">
                <a:solidFill>
                  <a:srgbClr val="FF0000"/>
                </a:solidFill>
                <a:latin typeface="Times New Roman" pitchFamily="18" charset="0"/>
              </a:rPr>
              <a:t>    Yes, he is.</a:t>
            </a:r>
          </a:p>
          <a:p>
            <a:pPr>
              <a:lnSpc>
                <a:spcPct val="120000"/>
              </a:lnSpc>
            </a:pPr>
            <a:r>
              <a:rPr lang="en-US" altLang="zh-CN" sz="3200" b="1" i="1">
                <a:solidFill>
                  <a:srgbClr val="FF0000"/>
                </a:solidFill>
                <a:latin typeface="Times New Roman" pitchFamily="18" charset="0"/>
              </a:rPr>
              <a:t>    No, he isn’t.</a:t>
            </a:r>
          </a:p>
        </p:txBody>
      </p:sp>
      <p:sp>
        <p:nvSpPr>
          <p:cNvPr id="10246" name="Text Box 6"/>
          <p:cNvSpPr txBox="1">
            <a:spLocks noChangeArrowheads="1"/>
          </p:cNvSpPr>
          <p:nvPr/>
        </p:nvSpPr>
        <p:spPr bwMode="auto">
          <a:xfrm>
            <a:off x="6248400" y="5943600"/>
            <a:ext cx="26670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 b="1"/>
              <a:t>Who’s that?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0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02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024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024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024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1024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1024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1024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1024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02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02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2" grpId="0"/>
      <p:bldP spid="10244" grpId="0"/>
      <p:bldP spid="1024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cook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4313" y="4498975"/>
            <a:ext cx="3240087" cy="2206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57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188913"/>
            <a:ext cx="1562100" cy="1584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4580" name="Text Box 4"/>
          <p:cNvSpPr txBox="1">
            <a:spLocks noChangeArrowheads="1"/>
          </p:cNvSpPr>
          <p:nvPr/>
        </p:nvSpPr>
        <p:spPr bwMode="auto">
          <a:xfrm>
            <a:off x="-76200" y="2057400"/>
            <a:ext cx="2087563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4400" b="1" i="1">
                <a:solidFill>
                  <a:srgbClr val="FF0066"/>
                </a:solidFill>
              </a:rPr>
              <a:t>-2-3</a:t>
            </a:r>
            <a:r>
              <a:rPr lang="en-US" altLang="zh-CN" sz="5400" b="1" i="1"/>
              <a:t> </a:t>
            </a:r>
            <a:r>
              <a:rPr lang="en-US" altLang="zh-CN" sz="4400" b="1" i="1">
                <a:solidFill>
                  <a:srgbClr val="FF0066"/>
                </a:solidFill>
              </a:rPr>
              <a:t>℃</a:t>
            </a:r>
          </a:p>
        </p:txBody>
      </p:sp>
      <p:sp>
        <p:nvSpPr>
          <p:cNvPr id="24581" name="Text Box 5"/>
          <p:cNvSpPr txBox="1">
            <a:spLocks noChangeArrowheads="1"/>
          </p:cNvSpPr>
          <p:nvPr/>
        </p:nvSpPr>
        <p:spPr bwMode="auto">
          <a:xfrm>
            <a:off x="611188" y="3854450"/>
            <a:ext cx="12636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3600" b="1">
                <a:latin typeface="Times New Roman" pitchFamily="18" charset="0"/>
              </a:rPr>
              <a:t>John </a:t>
            </a:r>
          </a:p>
        </p:txBody>
      </p:sp>
      <p:pic>
        <p:nvPicPr>
          <p:cNvPr id="24582" name="Picture 6" descr="qq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4632325"/>
            <a:ext cx="1655763" cy="854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583" name="Text Box 7"/>
          <p:cNvSpPr txBox="1">
            <a:spLocks noChangeArrowheads="1"/>
          </p:cNvSpPr>
          <p:nvPr/>
        </p:nvSpPr>
        <p:spPr bwMode="auto">
          <a:xfrm>
            <a:off x="2747963" y="333375"/>
            <a:ext cx="5151437" cy="5456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3200" b="1">
                <a:solidFill>
                  <a:srgbClr val="0000FF"/>
                </a:solidFill>
                <a:latin typeface="Times New Roman" pitchFamily="18" charset="0"/>
              </a:rPr>
              <a:t>--Hello!  This is Miss Huang.</a:t>
            </a:r>
          </a:p>
          <a:p>
            <a:r>
              <a:rPr lang="en-US" altLang="zh-CN" sz="3200" b="1">
                <a:solidFill>
                  <a:srgbClr val="0000FF"/>
                </a:solidFill>
                <a:latin typeface="Times New Roman" pitchFamily="18" charset="0"/>
              </a:rPr>
              <a:t>   Is that John?</a:t>
            </a:r>
          </a:p>
          <a:p>
            <a:r>
              <a:rPr lang="en-US" altLang="zh-CN" sz="3200" b="1">
                <a:latin typeface="Times New Roman" pitchFamily="18" charset="0"/>
              </a:rPr>
              <a:t>--Yes, it is.</a:t>
            </a:r>
          </a:p>
          <a:p>
            <a:r>
              <a:rPr lang="en-US" altLang="zh-CN" sz="3200" b="1">
                <a:latin typeface="Times New Roman" pitchFamily="18" charset="0"/>
              </a:rPr>
              <a:t>--</a:t>
            </a:r>
            <a:r>
              <a:rPr lang="en-US" altLang="zh-CN" sz="3200" b="1">
                <a:solidFill>
                  <a:srgbClr val="0000FF"/>
                </a:solidFill>
                <a:latin typeface="Times New Roman" pitchFamily="18" charset="0"/>
              </a:rPr>
              <a:t>How’s it going</a:t>
            </a:r>
            <a:r>
              <a:rPr lang="en-US" altLang="zh-CN" sz="3200" b="1">
                <a:latin typeface="Times New Roman" pitchFamily="18" charset="0"/>
              </a:rPr>
              <a:t>?</a:t>
            </a:r>
          </a:p>
          <a:p>
            <a:r>
              <a:rPr lang="en-US" altLang="zh-CN" sz="3200" b="1">
                <a:latin typeface="Times New Roman" pitchFamily="18" charset="0"/>
              </a:rPr>
              <a:t>--Great!</a:t>
            </a:r>
          </a:p>
          <a:p>
            <a:r>
              <a:rPr lang="en-US" altLang="zh-CN" sz="3200" b="1">
                <a:latin typeface="Times New Roman" pitchFamily="18" charset="0"/>
              </a:rPr>
              <a:t>--</a:t>
            </a:r>
            <a:r>
              <a:rPr lang="en-US" altLang="zh-CN" sz="3200" b="1">
                <a:solidFill>
                  <a:srgbClr val="0000FF"/>
                </a:solidFill>
                <a:latin typeface="Times New Roman" pitchFamily="18" charset="0"/>
              </a:rPr>
              <a:t>How is the weather there</a:t>
            </a:r>
            <a:r>
              <a:rPr lang="en-US" altLang="zh-CN" sz="3200" b="1">
                <a:latin typeface="Times New Roman" pitchFamily="18" charset="0"/>
              </a:rPr>
              <a:t>?</a:t>
            </a:r>
          </a:p>
          <a:p>
            <a:r>
              <a:rPr lang="en-US" altLang="zh-CN" sz="3200" b="1">
                <a:latin typeface="Times New Roman" pitchFamily="18" charset="0"/>
              </a:rPr>
              <a:t>--It’s snowy and cold.</a:t>
            </a:r>
          </a:p>
          <a:p>
            <a:r>
              <a:rPr lang="en-US" altLang="zh-CN" sz="3200" b="1">
                <a:latin typeface="Times New Roman" pitchFamily="18" charset="0"/>
              </a:rPr>
              <a:t>--</a:t>
            </a:r>
            <a:r>
              <a:rPr lang="en-US" altLang="zh-CN" sz="3200" b="1">
                <a:solidFill>
                  <a:srgbClr val="0000FF"/>
                </a:solidFill>
                <a:latin typeface="Times New Roman" pitchFamily="18" charset="0"/>
              </a:rPr>
              <a:t>What are you doing</a:t>
            </a:r>
            <a:r>
              <a:rPr lang="en-US" altLang="zh-CN" sz="3200" b="1">
                <a:latin typeface="Times New Roman" pitchFamily="18" charset="0"/>
              </a:rPr>
              <a:t>?</a:t>
            </a:r>
          </a:p>
          <a:p>
            <a:r>
              <a:rPr lang="en-US" altLang="zh-CN" sz="3200" b="1">
                <a:latin typeface="Times New Roman" pitchFamily="18" charset="0"/>
              </a:rPr>
              <a:t>--I am </a:t>
            </a:r>
            <a:r>
              <a:rPr lang="en-US" altLang="zh-CN" sz="3200" b="1">
                <a:solidFill>
                  <a:srgbClr val="FF0000"/>
                </a:solidFill>
                <a:latin typeface="Times New Roman" pitchFamily="18" charset="0"/>
              </a:rPr>
              <a:t>cook</a:t>
            </a:r>
            <a:r>
              <a:rPr lang="en-US" altLang="zh-CN" sz="3200" b="1">
                <a:latin typeface="Times New Roman" pitchFamily="18" charset="0"/>
              </a:rPr>
              <a:t>ing.</a:t>
            </a:r>
          </a:p>
          <a:p>
            <a:r>
              <a:rPr lang="en-US" altLang="zh-CN" sz="3200" b="1">
                <a:solidFill>
                  <a:srgbClr val="0000FF"/>
                </a:solidFill>
                <a:latin typeface="Times New Roman" pitchFamily="18" charset="0"/>
              </a:rPr>
              <a:t>--Good bye!</a:t>
            </a:r>
          </a:p>
          <a:p>
            <a:r>
              <a:rPr lang="en-US" altLang="zh-CN" sz="3200" b="1">
                <a:latin typeface="Times New Roman" pitchFamily="18" charset="0"/>
              </a:rPr>
              <a:t>--Bye.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45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45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45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245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245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245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2458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2458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2458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2458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7" dur="500"/>
                                        <p:tgtEl>
                                          <p:spTgt spid="2458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NET" val="4.0.30319.1008"/>
  <p:tag name="AS_OS" val="Microsoft Windows NT 5.1.2600 Service Pack 3"/>
  <p:tag name="AS_RELEASE_DATE" val="2013.02.28"/>
  <p:tag name="AS_VERSION" val="7.2.0.0"/>
  <p:tag name="AS_TITLE" val="Aspose.Slides for .NET 2.0"/>
</p:tagLst>
</file>

<file path=ppt/theme/theme1.xml><?xml version="1.0" encoding="utf-8"?>
<a:theme xmlns:a="http://schemas.openxmlformats.org/drawingml/2006/main" name="默认设计模板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370</TotalTime>
  <Words>979</Words>
  <Application>Microsoft Office PowerPoint</Application>
  <PresentationFormat>全屏显示(4:3)</PresentationFormat>
  <Paragraphs>219</Paragraphs>
  <Slides>16</Slides>
  <Notes>0</Notes>
  <HiddenSlides>1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16</vt:i4>
      </vt:variant>
    </vt:vector>
  </HeadingPairs>
  <TitlesOfParts>
    <vt:vector size="21" baseType="lpstr">
      <vt:lpstr>Arial</vt:lpstr>
      <vt:lpstr>宋体</vt:lpstr>
      <vt:lpstr>Times New Roman</vt:lpstr>
      <vt:lpstr>Arial Rounded MT Bold</vt:lpstr>
      <vt:lpstr>默认设计模板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user</cp:lastModifiedBy>
  <cp:revision>23</cp:revision>
  <cp:lastPrinted>1601-01-01T00:00:00Z</cp:lastPrinted>
  <dcterms:created xsi:type="dcterms:W3CDTF">1601-01-01T00:00:00Z</dcterms:created>
  <dcterms:modified xsi:type="dcterms:W3CDTF">2015-08-12T02:17:25Z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